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52" r:id="rId2"/>
    <p:sldId id="353" r:id="rId3"/>
    <p:sldId id="357" r:id="rId4"/>
    <p:sldId id="354" r:id="rId5"/>
    <p:sldId id="359" r:id="rId6"/>
    <p:sldId id="360" r:id="rId7"/>
    <p:sldId id="311" r:id="rId8"/>
    <p:sldId id="317" r:id="rId9"/>
    <p:sldId id="320" r:id="rId10"/>
    <p:sldId id="321" r:id="rId11"/>
    <p:sldId id="322" r:id="rId12"/>
    <p:sldId id="323" r:id="rId13"/>
    <p:sldId id="324" r:id="rId14"/>
    <p:sldId id="325" r:id="rId15"/>
    <p:sldId id="326" r:id="rId16"/>
    <p:sldId id="328" r:id="rId17"/>
    <p:sldId id="327" r:id="rId18"/>
    <p:sldId id="329" r:id="rId19"/>
    <p:sldId id="330" r:id="rId20"/>
    <p:sldId id="331" r:id="rId21"/>
    <p:sldId id="332" r:id="rId22"/>
    <p:sldId id="335" r:id="rId23"/>
    <p:sldId id="336" r:id="rId24"/>
    <p:sldId id="337" r:id="rId25"/>
    <p:sldId id="347" r:id="rId26"/>
    <p:sldId id="339" r:id="rId27"/>
    <p:sldId id="340" r:id="rId28"/>
    <p:sldId id="345" r:id="rId29"/>
    <p:sldId id="351" r:id="rId30"/>
    <p:sldId id="278" r:id="rId31"/>
  </p:sldIdLst>
  <p:sldSz cx="9144000" cy="6858000" type="screen4x3"/>
  <p:notesSz cx="9144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28" autoAdjust="0"/>
    <p:restoredTop sz="94660"/>
  </p:normalViewPr>
  <p:slideViewPr>
    <p:cSldViewPr>
      <p:cViewPr>
        <p:scale>
          <a:sx n="50" d="100"/>
          <a:sy n="50" d="100"/>
        </p:scale>
        <p:origin x="-2126" y="-3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FDC97B1C-573E-4379-A859-5F5CE9F2CD18}" type="datetimeFigureOut">
              <a:rPr lang="es-ES" smtClean="0"/>
              <a:pPr/>
              <a:t>15/11/2020</a:t>
            </a:fld>
            <a:endParaRPr lang="es-ES"/>
          </a:p>
        </p:txBody>
      </p:sp>
      <p:sp>
        <p:nvSpPr>
          <p:cNvPr id="4" name="3 Marcador de imagen de diapositiva"/>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429E01D9-15AE-4848-B27D-904F10B308E3}" type="slidenum">
              <a:rPr lang="es-ES" smtClean="0"/>
              <a:pPr/>
              <a:t>‹#›</a:t>
            </a:fld>
            <a:endParaRPr lang="es-ES"/>
          </a:p>
        </p:txBody>
      </p:sp>
    </p:spTree>
    <p:extLst>
      <p:ext uri="{BB962C8B-B14F-4D97-AF65-F5344CB8AC3E}">
        <p14:creationId xmlns:p14="http://schemas.microsoft.com/office/powerpoint/2010/main" val="196359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9E01D9-15AE-4848-B27D-904F10B308E3}" type="slidenum">
              <a:rPr lang="es-ES" smtClean="0"/>
              <a:pPr/>
              <a:t>26</a:t>
            </a:fld>
            <a:endParaRPr lang="es-ES"/>
          </a:p>
        </p:txBody>
      </p:sp>
    </p:spTree>
    <p:extLst>
      <p:ext uri="{BB962C8B-B14F-4D97-AF65-F5344CB8AC3E}">
        <p14:creationId xmlns:p14="http://schemas.microsoft.com/office/powerpoint/2010/main" val="110876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26258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3EC6DE3-B540-4F81-8AE2-BA0E629797F1}" type="datetime1">
              <a:rPr lang="en-US" smtClean="0"/>
              <a:t>11/15/2020</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Tahoma"/>
                <a:cs typeface="Tahoma"/>
              </a:defRPr>
            </a:lvl1pPr>
          </a:lstStyle>
          <a:p>
            <a:pPr marL="105410">
              <a:lnSpc>
                <a:spcPct val="100000"/>
              </a:lnSpc>
            </a:pPr>
            <a:fld id="{81D60167-4931-47E6-BA6A-407CBD079E47}" type="slidenum">
              <a:rPr spc="85" dirty="0"/>
              <a:pPr marL="105410">
                <a:lnSpc>
                  <a:spcPct val="100000"/>
                </a:lnSpc>
              </a:pPr>
              <a:t>‹#›</a:t>
            </a:fld>
            <a:endParaRPr spc="8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01295" y="697486"/>
            <a:ext cx="8641080" cy="546100"/>
          </a:xfrm>
        </p:spPr>
        <p:txBody>
          <a:bodyPr lIns="0" tIns="0" rIns="0" bIns="0"/>
          <a:lstStyle>
            <a:lvl1pPr>
              <a:defRPr sz="4100" b="1" i="0">
                <a:solidFill>
                  <a:srgbClr val="21798E"/>
                </a:solidFill>
                <a:latin typeface="Arial"/>
                <a:cs typeface="Arial"/>
              </a:defRPr>
            </a:lvl1pPr>
          </a:lstStyle>
          <a:p>
            <a:endParaRPr dirty="0"/>
          </a:p>
        </p:txBody>
      </p:sp>
      <p:sp>
        <p:nvSpPr>
          <p:cNvPr id="3" name="Holder 3"/>
          <p:cNvSpPr>
            <a:spLocks noGrp="1"/>
          </p:cNvSpPr>
          <p:nvPr>
            <p:ph type="body" idx="1"/>
          </p:nvPr>
        </p:nvSpPr>
        <p:spPr/>
        <p:txBody>
          <a:bodyPr lIns="0" tIns="0" rIns="0" bIns="0"/>
          <a:lstStyle>
            <a:lvl1pPr>
              <a:defRPr sz="180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572E10C-A215-4609-85C2-2E57B3A9FCDF}" type="datetime1">
              <a:rPr lang="en-US" smtClean="0"/>
              <a:t>11/15/2020</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Tahoma"/>
                <a:cs typeface="Tahoma"/>
              </a:defRPr>
            </a:lvl1pPr>
          </a:lstStyle>
          <a:p>
            <a:pPr marL="105410">
              <a:lnSpc>
                <a:spcPct val="100000"/>
              </a:lnSpc>
            </a:pPr>
            <a:fld id="{81D60167-4931-47E6-BA6A-407CBD079E47}" type="slidenum">
              <a:rPr spc="85" dirty="0"/>
              <a:pPr marL="105410">
                <a:lnSpc>
                  <a:spcPct val="100000"/>
                </a:lnSpc>
              </a:pPr>
              <a:t>‹#›</a:t>
            </a:fld>
            <a:endParaRPr spc="85" dirty="0"/>
          </a:p>
        </p:txBody>
      </p:sp>
      <p:pic>
        <p:nvPicPr>
          <p:cNvPr id="7" name="Picture 4" descr="Resultado de imagen de co funded by erasmus+ + programm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57461" y="0"/>
            <a:ext cx="2386539" cy="508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de weset Wind Engineering Skills in Egypt and Tunisi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0"/>
            <a:ext cx="762000" cy="67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rgbClr val="21798E"/>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D609B92-FCB1-4C7D-B798-B10BF83A1762}" type="datetime1">
              <a:rPr lang="en-US" smtClean="0"/>
              <a:t>11/15/2020</a:t>
            </a:fld>
            <a:endParaRPr lang="en-US"/>
          </a:p>
        </p:txBody>
      </p:sp>
      <p:sp>
        <p:nvSpPr>
          <p:cNvPr id="7" name="Holder 7"/>
          <p:cNvSpPr>
            <a:spLocks noGrp="1"/>
          </p:cNvSpPr>
          <p:nvPr>
            <p:ph type="sldNum" sz="quarter" idx="7"/>
          </p:nvPr>
        </p:nvSpPr>
        <p:spPr/>
        <p:txBody>
          <a:bodyPr lIns="0" tIns="0" rIns="0" bIns="0"/>
          <a:lstStyle>
            <a:lvl1pPr>
              <a:defRPr sz="1000" b="0" i="0">
                <a:solidFill>
                  <a:schemeClr val="tx1"/>
                </a:solidFill>
                <a:latin typeface="Tahoma"/>
                <a:cs typeface="Tahoma"/>
              </a:defRPr>
            </a:lvl1pPr>
          </a:lstStyle>
          <a:p>
            <a:pPr marL="105410">
              <a:lnSpc>
                <a:spcPct val="100000"/>
              </a:lnSpc>
            </a:pPr>
            <a:fld id="{81D60167-4931-47E6-BA6A-407CBD079E47}" type="slidenum">
              <a:rPr spc="85" dirty="0"/>
              <a:pPr marL="105410">
                <a:lnSpc>
                  <a:spcPct val="100000"/>
                </a:lnSpc>
              </a:pPr>
              <a:t>‹#›</a:t>
            </a:fld>
            <a:endParaRPr spc="8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rgbClr val="21798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3B9E456-08AF-40FD-890F-284D11AB265F}" type="datetime1">
              <a:rPr lang="en-US" smtClean="0"/>
              <a:t>11/15/2020</a:t>
            </a:fld>
            <a:endParaRPr lang="en-US"/>
          </a:p>
        </p:txBody>
      </p:sp>
      <p:sp>
        <p:nvSpPr>
          <p:cNvPr id="5" name="Holder 5"/>
          <p:cNvSpPr>
            <a:spLocks noGrp="1"/>
          </p:cNvSpPr>
          <p:nvPr>
            <p:ph type="sldNum" sz="quarter" idx="7"/>
          </p:nvPr>
        </p:nvSpPr>
        <p:spPr/>
        <p:txBody>
          <a:bodyPr lIns="0" tIns="0" rIns="0" bIns="0"/>
          <a:lstStyle>
            <a:lvl1pPr>
              <a:defRPr sz="1000" b="0" i="0">
                <a:solidFill>
                  <a:schemeClr val="tx1"/>
                </a:solidFill>
                <a:latin typeface="Tahoma"/>
                <a:cs typeface="Tahoma"/>
              </a:defRPr>
            </a:lvl1pPr>
          </a:lstStyle>
          <a:p>
            <a:pPr marL="105410">
              <a:lnSpc>
                <a:spcPct val="100000"/>
              </a:lnSpc>
            </a:pPr>
            <a:fld id="{81D60167-4931-47E6-BA6A-407CBD079E47}" type="slidenum">
              <a:rPr spc="85" dirty="0"/>
              <a:pPr marL="105410">
                <a:lnSpc>
                  <a:spcPct val="100000"/>
                </a:lnSpc>
              </a:pPr>
              <a:t>‹#›</a:t>
            </a:fld>
            <a:endParaRPr spc="8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1E42A91-72FA-4070-AEE8-506FECE39D1A}" type="datetime1">
              <a:rPr lang="en-US" smtClean="0"/>
              <a:t>11/15/2020</a:t>
            </a:fld>
            <a:endParaRPr lang="en-US"/>
          </a:p>
        </p:txBody>
      </p:sp>
      <p:sp>
        <p:nvSpPr>
          <p:cNvPr id="4" name="Holder 4"/>
          <p:cNvSpPr>
            <a:spLocks noGrp="1"/>
          </p:cNvSpPr>
          <p:nvPr>
            <p:ph type="sldNum" sz="quarter" idx="7"/>
          </p:nvPr>
        </p:nvSpPr>
        <p:spPr/>
        <p:txBody>
          <a:bodyPr lIns="0" tIns="0" rIns="0" bIns="0"/>
          <a:lstStyle>
            <a:lvl1pPr>
              <a:defRPr sz="1000" b="0" i="0">
                <a:solidFill>
                  <a:schemeClr val="tx1"/>
                </a:solidFill>
                <a:latin typeface="Tahoma"/>
                <a:cs typeface="Tahoma"/>
              </a:defRPr>
            </a:lvl1pPr>
          </a:lstStyle>
          <a:p>
            <a:pPr marL="105410">
              <a:lnSpc>
                <a:spcPct val="100000"/>
              </a:lnSpc>
            </a:pPr>
            <a:fld id="{81D60167-4931-47E6-BA6A-407CBD079E47}" type="slidenum">
              <a:rPr spc="85" dirty="0"/>
              <a:pPr marL="105410">
                <a:lnSpc>
                  <a:spcPct val="100000"/>
                </a:lnSpc>
              </a:pPr>
              <a:t>‹#›</a:t>
            </a:fld>
            <a:endParaRPr spc="8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99109" y="5944870"/>
            <a:ext cx="4892675" cy="913130"/>
          </a:xfrm>
          <a:custGeom>
            <a:avLst/>
            <a:gdLst/>
            <a:ahLst/>
            <a:cxnLst/>
            <a:rect l="l" t="t" r="r" b="b"/>
            <a:pathLst>
              <a:path w="4892675" h="913129">
                <a:moveTo>
                  <a:pt x="77226" y="19413"/>
                </a:moveTo>
                <a:lnTo>
                  <a:pt x="3632395" y="913129"/>
                </a:lnTo>
                <a:lnTo>
                  <a:pt x="4892402" y="913129"/>
                </a:lnTo>
                <a:lnTo>
                  <a:pt x="77226" y="19413"/>
                </a:lnTo>
                <a:close/>
              </a:path>
              <a:path w="4892675" h="913129">
                <a:moveTo>
                  <a:pt x="0" y="0"/>
                </a:moveTo>
                <a:lnTo>
                  <a:pt x="0" y="5079"/>
                </a:lnTo>
                <a:lnTo>
                  <a:pt x="77226" y="19413"/>
                </a:lnTo>
                <a:lnTo>
                  <a:pt x="0" y="0"/>
                </a:lnTo>
                <a:close/>
              </a:path>
            </a:pathLst>
          </a:custGeom>
          <a:solidFill>
            <a:srgbClr val="9ECADB"/>
          </a:solidFill>
        </p:spPr>
        <p:txBody>
          <a:bodyPr wrap="square" lIns="0" tIns="0" rIns="0" bIns="0" rtlCol="0"/>
          <a:lstStyle/>
          <a:p>
            <a:endParaRPr/>
          </a:p>
        </p:txBody>
      </p:sp>
      <p:sp>
        <p:nvSpPr>
          <p:cNvPr id="17" name="bk object 17"/>
          <p:cNvSpPr/>
          <p:nvPr/>
        </p:nvSpPr>
        <p:spPr>
          <a:xfrm>
            <a:off x="485140" y="5938520"/>
            <a:ext cx="3655695" cy="919480"/>
          </a:xfrm>
          <a:custGeom>
            <a:avLst/>
            <a:gdLst/>
            <a:ahLst/>
            <a:cxnLst/>
            <a:rect l="l" t="t" r="r" b="b"/>
            <a:pathLst>
              <a:path w="3655695" h="919479">
                <a:moveTo>
                  <a:pt x="0" y="0"/>
                </a:moveTo>
                <a:lnTo>
                  <a:pt x="8889" y="6349"/>
                </a:lnTo>
                <a:lnTo>
                  <a:pt x="2870864" y="919479"/>
                </a:lnTo>
                <a:lnTo>
                  <a:pt x="3655278" y="919479"/>
                </a:lnTo>
                <a:lnTo>
                  <a:pt x="0" y="0"/>
                </a:lnTo>
                <a:close/>
              </a:path>
            </a:pathLst>
          </a:custGeom>
          <a:solidFill>
            <a:srgbClr val="000000"/>
          </a:solidFill>
        </p:spPr>
        <p:txBody>
          <a:bodyPr wrap="square" lIns="0" tIns="0" rIns="0" bIns="0" rtlCol="0"/>
          <a:lstStyle/>
          <a:p>
            <a:endParaRPr/>
          </a:p>
        </p:txBody>
      </p:sp>
      <p:sp>
        <p:nvSpPr>
          <p:cNvPr id="18" name="bk object 18"/>
          <p:cNvSpPr/>
          <p:nvPr/>
        </p:nvSpPr>
        <p:spPr>
          <a:xfrm>
            <a:off x="0" y="5793740"/>
            <a:ext cx="325120" cy="199390"/>
          </a:xfrm>
          <a:prstGeom prst="rect">
            <a:avLst/>
          </a:prstGeom>
          <a:blipFill>
            <a:blip r:embed="rId7" cstate="print"/>
            <a:stretch>
              <a:fillRect/>
            </a:stretch>
          </a:blipFill>
        </p:spPr>
        <p:txBody>
          <a:bodyPr wrap="square" lIns="0" tIns="0" rIns="0" bIns="0" rtlCol="0"/>
          <a:lstStyle/>
          <a:p>
            <a:endParaRPr/>
          </a:p>
        </p:txBody>
      </p:sp>
      <p:sp>
        <p:nvSpPr>
          <p:cNvPr id="19" name="bk object 19"/>
          <p:cNvSpPr/>
          <p:nvPr/>
        </p:nvSpPr>
        <p:spPr>
          <a:xfrm>
            <a:off x="0" y="5891529"/>
            <a:ext cx="629920" cy="203199"/>
          </a:xfrm>
          <a:prstGeom prst="rect">
            <a:avLst/>
          </a:prstGeom>
          <a:blipFill>
            <a:blip r:embed="rId8" cstate="print"/>
            <a:stretch>
              <a:fillRect/>
            </a:stretch>
          </a:blipFill>
        </p:spPr>
        <p:txBody>
          <a:bodyPr wrap="square" lIns="0" tIns="0" rIns="0" bIns="0" rtlCol="0"/>
          <a:lstStyle/>
          <a:p>
            <a:endParaRPr/>
          </a:p>
        </p:txBody>
      </p:sp>
      <p:sp>
        <p:nvSpPr>
          <p:cNvPr id="20" name="bk object 20"/>
          <p:cNvSpPr/>
          <p:nvPr/>
        </p:nvSpPr>
        <p:spPr>
          <a:xfrm>
            <a:off x="0" y="5993129"/>
            <a:ext cx="1035050" cy="203199"/>
          </a:xfrm>
          <a:prstGeom prst="rect">
            <a:avLst/>
          </a:prstGeom>
          <a:blipFill>
            <a:blip r:embed="rId9" cstate="print"/>
            <a:stretch>
              <a:fillRect/>
            </a:stretch>
          </a:blipFill>
        </p:spPr>
        <p:txBody>
          <a:bodyPr wrap="square" lIns="0" tIns="0" rIns="0" bIns="0" rtlCol="0"/>
          <a:lstStyle/>
          <a:p>
            <a:endParaRPr/>
          </a:p>
        </p:txBody>
      </p:sp>
      <p:sp>
        <p:nvSpPr>
          <p:cNvPr id="21" name="bk object 21"/>
          <p:cNvSpPr/>
          <p:nvPr/>
        </p:nvSpPr>
        <p:spPr>
          <a:xfrm>
            <a:off x="0" y="6094729"/>
            <a:ext cx="1339850" cy="203200"/>
          </a:xfrm>
          <a:prstGeom prst="rect">
            <a:avLst/>
          </a:prstGeom>
          <a:blipFill>
            <a:blip r:embed="rId10" cstate="print"/>
            <a:stretch>
              <a:fillRect/>
            </a:stretch>
          </a:blipFill>
        </p:spPr>
        <p:txBody>
          <a:bodyPr wrap="square" lIns="0" tIns="0" rIns="0" bIns="0" rtlCol="0"/>
          <a:lstStyle/>
          <a:p>
            <a:endParaRPr/>
          </a:p>
        </p:txBody>
      </p:sp>
      <p:sp>
        <p:nvSpPr>
          <p:cNvPr id="22" name="bk object 22"/>
          <p:cNvSpPr/>
          <p:nvPr/>
        </p:nvSpPr>
        <p:spPr>
          <a:xfrm>
            <a:off x="0" y="6196329"/>
            <a:ext cx="1644650" cy="203200"/>
          </a:xfrm>
          <a:prstGeom prst="rect">
            <a:avLst/>
          </a:prstGeom>
          <a:blipFill>
            <a:blip r:embed="rId11" cstate="print"/>
            <a:stretch>
              <a:fillRect/>
            </a:stretch>
          </a:blipFill>
        </p:spPr>
        <p:txBody>
          <a:bodyPr wrap="square" lIns="0" tIns="0" rIns="0" bIns="0" rtlCol="0"/>
          <a:lstStyle/>
          <a:p>
            <a:endParaRPr/>
          </a:p>
        </p:txBody>
      </p:sp>
      <p:sp>
        <p:nvSpPr>
          <p:cNvPr id="23" name="bk object 23"/>
          <p:cNvSpPr/>
          <p:nvPr/>
        </p:nvSpPr>
        <p:spPr>
          <a:xfrm>
            <a:off x="0" y="6297929"/>
            <a:ext cx="1949450" cy="203200"/>
          </a:xfrm>
          <a:prstGeom prst="rect">
            <a:avLst/>
          </a:prstGeom>
          <a:blipFill>
            <a:blip r:embed="rId12" cstate="print"/>
            <a:stretch>
              <a:fillRect/>
            </a:stretch>
          </a:blipFill>
        </p:spPr>
        <p:txBody>
          <a:bodyPr wrap="square" lIns="0" tIns="0" rIns="0" bIns="0" rtlCol="0"/>
          <a:lstStyle/>
          <a:p>
            <a:endParaRPr/>
          </a:p>
        </p:txBody>
      </p:sp>
      <p:sp>
        <p:nvSpPr>
          <p:cNvPr id="24" name="bk object 24"/>
          <p:cNvSpPr/>
          <p:nvPr/>
        </p:nvSpPr>
        <p:spPr>
          <a:xfrm>
            <a:off x="0" y="6399529"/>
            <a:ext cx="2254250" cy="203200"/>
          </a:xfrm>
          <a:prstGeom prst="rect">
            <a:avLst/>
          </a:prstGeom>
          <a:blipFill>
            <a:blip r:embed="rId13" cstate="print"/>
            <a:stretch>
              <a:fillRect/>
            </a:stretch>
          </a:blipFill>
        </p:spPr>
        <p:txBody>
          <a:bodyPr wrap="square" lIns="0" tIns="0" rIns="0" bIns="0" rtlCol="0"/>
          <a:lstStyle/>
          <a:p>
            <a:endParaRPr/>
          </a:p>
        </p:txBody>
      </p:sp>
      <p:sp>
        <p:nvSpPr>
          <p:cNvPr id="25" name="bk object 25"/>
          <p:cNvSpPr/>
          <p:nvPr/>
        </p:nvSpPr>
        <p:spPr>
          <a:xfrm>
            <a:off x="0" y="6501129"/>
            <a:ext cx="2557780" cy="203200"/>
          </a:xfrm>
          <a:prstGeom prst="rect">
            <a:avLst/>
          </a:prstGeom>
          <a:blipFill>
            <a:blip r:embed="rId14" cstate="print"/>
            <a:stretch>
              <a:fillRect/>
            </a:stretch>
          </a:blipFill>
        </p:spPr>
        <p:txBody>
          <a:bodyPr wrap="square" lIns="0" tIns="0" rIns="0" bIns="0" rtlCol="0"/>
          <a:lstStyle/>
          <a:p>
            <a:endParaRPr/>
          </a:p>
        </p:txBody>
      </p:sp>
      <p:sp>
        <p:nvSpPr>
          <p:cNvPr id="26" name="bk object 26"/>
          <p:cNvSpPr/>
          <p:nvPr/>
        </p:nvSpPr>
        <p:spPr>
          <a:xfrm>
            <a:off x="0" y="6602730"/>
            <a:ext cx="2964180" cy="203200"/>
          </a:xfrm>
          <a:prstGeom prst="rect">
            <a:avLst/>
          </a:prstGeom>
          <a:blipFill>
            <a:blip r:embed="rId15" cstate="print"/>
            <a:stretch>
              <a:fillRect/>
            </a:stretch>
          </a:blipFill>
        </p:spPr>
        <p:txBody>
          <a:bodyPr wrap="square" lIns="0" tIns="0" rIns="0" bIns="0" rtlCol="0"/>
          <a:lstStyle/>
          <a:p>
            <a:endParaRPr/>
          </a:p>
        </p:txBody>
      </p:sp>
      <p:sp>
        <p:nvSpPr>
          <p:cNvPr id="27" name="bk object 27"/>
          <p:cNvSpPr/>
          <p:nvPr/>
        </p:nvSpPr>
        <p:spPr>
          <a:xfrm>
            <a:off x="0" y="6704330"/>
            <a:ext cx="3352800" cy="153670"/>
          </a:xfrm>
          <a:prstGeom prst="rect">
            <a:avLst/>
          </a:prstGeom>
          <a:blipFill>
            <a:blip r:embed="rId16" cstate="print"/>
            <a:stretch>
              <a:fillRect/>
            </a:stretch>
          </a:blipFill>
        </p:spPr>
        <p:txBody>
          <a:bodyPr wrap="square" lIns="0" tIns="0" rIns="0" bIns="0" rtlCol="0"/>
          <a:lstStyle/>
          <a:p>
            <a:endParaRPr/>
          </a:p>
        </p:txBody>
      </p:sp>
      <p:sp>
        <p:nvSpPr>
          <p:cNvPr id="28" name="bk object 28"/>
          <p:cNvSpPr/>
          <p:nvPr/>
        </p:nvSpPr>
        <p:spPr>
          <a:xfrm>
            <a:off x="0" y="5790221"/>
            <a:ext cx="3352165" cy="1068070"/>
          </a:xfrm>
          <a:custGeom>
            <a:avLst/>
            <a:gdLst/>
            <a:ahLst/>
            <a:cxnLst/>
            <a:rect l="l" t="t" r="r" b="b"/>
            <a:pathLst>
              <a:path w="3352165" h="1068070">
                <a:moveTo>
                  <a:pt x="0" y="0"/>
                </a:moveTo>
                <a:lnTo>
                  <a:pt x="3352123" y="1067778"/>
                </a:lnTo>
              </a:path>
            </a:pathLst>
          </a:custGeom>
          <a:ln w="12219">
            <a:solidFill>
              <a:srgbClr val="186E84"/>
            </a:solidFill>
          </a:ln>
        </p:spPr>
        <p:txBody>
          <a:bodyPr wrap="square" lIns="0" tIns="0" rIns="0" bIns="0" rtlCol="0"/>
          <a:lstStyle/>
          <a:p>
            <a:endParaRPr/>
          </a:p>
        </p:txBody>
      </p:sp>
      <p:sp>
        <p:nvSpPr>
          <p:cNvPr id="2" name="Holder 2"/>
          <p:cNvSpPr>
            <a:spLocks noGrp="1"/>
          </p:cNvSpPr>
          <p:nvPr>
            <p:ph type="title"/>
          </p:nvPr>
        </p:nvSpPr>
        <p:spPr>
          <a:xfrm>
            <a:off x="251459" y="268949"/>
            <a:ext cx="8641080" cy="546100"/>
          </a:xfrm>
          <a:prstGeom prst="rect">
            <a:avLst/>
          </a:prstGeom>
        </p:spPr>
        <p:txBody>
          <a:bodyPr wrap="square" lIns="0" tIns="0" rIns="0" bIns="0">
            <a:spAutoFit/>
          </a:bodyPr>
          <a:lstStyle>
            <a:lvl1pPr>
              <a:defRPr sz="4100" b="1" i="0">
                <a:solidFill>
                  <a:srgbClr val="21798E"/>
                </a:solidFill>
                <a:latin typeface="Arial"/>
                <a:cs typeface="Arial"/>
              </a:defRPr>
            </a:lvl1pPr>
          </a:lstStyle>
          <a:p>
            <a:endParaRPr/>
          </a:p>
        </p:txBody>
      </p:sp>
      <p:sp>
        <p:nvSpPr>
          <p:cNvPr id="3" name="Holder 3"/>
          <p:cNvSpPr>
            <a:spLocks noGrp="1"/>
          </p:cNvSpPr>
          <p:nvPr>
            <p:ph type="body" idx="1"/>
          </p:nvPr>
        </p:nvSpPr>
        <p:spPr>
          <a:xfrm>
            <a:off x="1068069" y="1717634"/>
            <a:ext cx="7007860" cy="3166110"/>
          </a:xfrm>
          <a:prstGeom prst="rect">
            <a:avLst/>
          </a:prstGeom>
        </p:spPr>
        <p:txBody>
          <a:bodyPr wrap="square" lIns="0" tIns="0" rIns="0" bIns="0">
            <a:spAutoFit/>
          </a:bodyPr>
          <a:lstStyle>
            <a:lvl1pPr>
              <a:defRPr sz="1800" b="0" i="0">
                <a:solidFill>
                  <a:schemeClr val="tx1"/>
                </a:solidFill>
                <a:latin typeface="Tahoma"/>
                <a:cs typeface="Tahoma"/>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7D5C4DAB-E006-4F6F-9FDD-B3B23BB3B201}" type="datetime1">
              <a:rPr lang="en-US" smtClean="0"/>
              <a:t>11/15/2020</a:t>
            </a:fld>
            <a:endParaRPr lang="en-US"/>
          </a:p>
        </p:txBody>
      </p:sp>
      <p:sp>
        <p:nvSpPr>
          <p:cNvPr id="6" name="Holder 6"/>
          <p:cNvSpPr>
            <a:spLocks noGrp="1"/>
          </p:cNvSpPr>
          <p:nvPr>
            <p:ph type="sldNum" sz="quarter" idx="7"/>
          </p:nvPr>
        </p:nvSpPr>
        <p:spPr>
          <a:xfrm>
            <a:off x="8736330" y="6589090"/>
            <a:ext cx="212090" cy="152400"/>
          </a:xfrm>
          <a:prstGeom prst="rect">
            <a:avLst/>
          </a:prstGeom>
        </p:spPr>
        <p:txBody>
          <a:bodyPr wrap="square" lIns="0" tIns="0" rIns="0" bIns="0">
            <a:spAutoFit/>
          </a:bodyPr>
          <a:lstStyle>
            <a:lvl1pPr>
              <a:defRPr sz="1000" b="0" i="0">
                <a:solidFill>
                  <a:schemeClr val="tx1"/>
                </a:solidFill>
                <a:latin typeface="Tahoma"/>
                <a:cs typeface="Tahoma"/>
              </a:defRPr>
            </a:lvl1pPr>
          </a:lstStyle>
          <a:p>
            <a:pPr marL="105410">
              <a:lnSpc>
                <a:spcPct val="100000"/>
              </a:lnSpc>
            </a:pPr>
            <a:fld id="{81D60167-4931-47E6-BA6A-407CBD079E47}" type="slidenum">
              <a:rPr spc="85" dirty="0"/>
              <a:pPr marL="105410">
                <a:lnSpc>
                  <a:spcPct val="100000"/>
                </a:lnSpc>
              </a:pPr>
              <a:t>‹#›</a:t>
            </a:fld>
            <a:endParaRPr spc="8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delorenzoglobal.com/renewable-energies/wind/#collapsedo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delorenzoglobal.com/renewable-energies/wind/#collapsedo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790305" cy="430887"/>
          </a:xfrm>
        </p:spPr>
        <p:txBody>
          <a:bodyPr/>
          <a:lstStyle/>
          <a:p>
            <a:pPr algn="ctr"/>
            <a:r>
              <a:rPr lang="en-US" sz="2800" u="sng" dirty="0"/>
              <a:t>Energy Research Unit</a:t>
            </a:r>
          </a:p>
        </p:txBody>
      </p:sp>
      <p:sp>
        <p:nvSpPr>
          <p:cNvPr id="3" name="Text Placeholder 2"/>
          <p:cNvSpPr>
            <a:spLocks noGrp="1"/>
          </p:cNvSpPr>
          <p:nvPr>
            <p:ph type="body" idx="1"/>
          </p:nvPr>
        </p:nvSpPr>
        <p:spPr>
          <a:xfrm>
            <a:off x="228600" y="1130617"/>
            <a:ext cx="4648200" cy="4431983"/>
          </a:xfrm>
        </p:spPr>
        <p:txBody>
          <a:bodyPr/>
          <a:lstStyle/>
          <a:p>
            <a:r>
              <a:rPr lang="en-US" b="1" dirty="0" smtClean="0"/>
              <a:t>    Introduction</a:t>
            </a:r>
            <a:r>
              <a:rPr lang="en-US" dirty="0" smtClean="0"/>
              <a:t>:</a:t>
            </a:r>
          </a:p>
          <a:p>
            <a:pPr marL="285750" indent="-285750">
              <a:buFontTx/>
              <a:buChar char="-"/>
            </a:pPr>
            <a:r>
              <a:rPr lang="en-US" dirty="0" smtClean="0"/>
              <a:t>Due </a:t>
            </a:r>
            <a:r>
              <a:rPr lang="en-US" dirty="0"/>
              <a:t>to the growing demand for energy and the increasing shortage of traditional energy sources and the accompanying problems, the trend to use renewable and alternative energies, with the necessity of energy conservation, is an imperative, locally and internationally</a:t>
            </a:r>
            <a:r>
              <a:rPr lang="en-US" dirty="0" smtClean="0"/>
              <a:t>.</a:t>
            </a:r>
          </a:p>
          <a:p>
            <a:pPr marL="285750" indent="-285750">
              <a:buFontTx/>
              <a:buChar char="-"/>
            </a:pPr>
            <a:endParaRPr lang="en-US" dirty="0" smtClean="0"/>
          </a:p>
          <a:p>
            <a:pPr marL="285750" indent="-285750">
              <a:buFontTx/>
              <a:buChar char="-"/>
            </a:pPr>
            <a:r>
              <a:rPr lang="en-US" dirty="0" smtClean="0"/>
              <a:t>The </a:t>
            </a:r>
            <a:r>
              <a:rPr lang="en-US" dirty="0"/>
              <a:t>Energy Research Unit was established on February 18, 2014, at the College of Engineering in </a:t>
            </a:r>
            <a:r>
              <a:rPr lang="en-US" dirty="0" err="1"/>
              <a:t>Abi</a:t>
            </a:r>
            <a:r>
              <a:rPr lang="en-US" dirty="0"/>
              <a:t> Qir, to provide solutions appropriate to the nature of the applicant, whether at the academy's level in all its branches or through its role in community service</a:t>
            </a:r>
            <a:r>
              <a:rPr lang="en-US" dirty="0" smtClean="0"/>
              <a:t>.</a:t>
            </a:r>
            <a:endParaRPr lang="en-US" dirty="0"/>
          </a:p>
        </p:txBody>
      </p:sp>
      <p:sp>
        <p:nvSpPr>
          <p:cNvPr id="4" name="Slide Number Placeholder 3"/>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1</a:t>
            </a:fld>
            <a:endParaRPr lang="en-US" spc="85" dirty="0"/>
          </a:p>
        </p:txBody>
      </p:sp>
      <p:sp>
        <p:nvSpPr>
          <p:cNvPr id="6" name="Rectangle 5"/>
          <p:cNvSpPr/>
          <p:nvPr/>
        </p:nvSpPr>
        <p:spPr>
          <a:xfrm>
            <a:off x="4876800" y="1295400"/>
            <a:ext cx="4038600" cy="3785652"/>
          </a:xfrm>
          <a:prstGeom prst="rect">
            <a:avLst/>
          </a:prstGeom>
        </p:spPr>
        <p:txBody>
          <a:bodyPr wrap="square">
            <a:spAutoFit/>
          </a:bodyPr>
          <a:lstStyle/>
          <a:p>
            <a:pPr algn="r" rtl="1"/>
            <a:r>
              <a:rPr lang="ar-EG" sz="2000" b="1" dirty="0">
                <a:latin typeface="Calibri" pitchFamily="34" charset="0"/>
                <a:cs typeface="Calibri" pitchFamily="34" charset="0"/>
              </a:rPr>
              <a:t>مقدمة</a:t>
            </a:r>
            <a:r>
              <a:rPr lang="ar-EG" sz="2000" dirty="0">
                <a:latin typeface="Calibri" pitchFamily="34" charset="0"/>
                <a:cs typeface="Calibri" pitchFamily="34" charset="0"/>
              </a:rPr>
              <a:t>:</a:t>
            </a:r>
          </a:p>
          <a:p>
            <a:pPr algn="r" rtl="1"/>
            <a:r>
              <a:rPr lang="en-US" sz="2000" dirty="0" smtClean="0">
                <a:latin typeface="Calibri" pitchFamily="34" charset="0"/>
                <a:cs typeface="Calibri" pitchFamily="34" charset="0"/>
              </a:rPr>
              <a:t>- </a:t>
            </a:r>
            <a:r>
              <a:rPr lang="ar-EG" sz="2000" dirty="0" smtClean="0">
                <a:latin typeface="Calibri" pitchFamily="34" charset="0"/>
                <a:cs typeface="Calibri" pitchFamily="34" charset="0"/>
              </a:rPr>
              <a:t>نظرًا </a:t>
            </a:r>
            <a:r>
              <a:rPr lang="ar-EG" sz="2000" dirty="0">
                <a:latin typeface="Calibri" pitchFamily="34" charset="0"/>
                <a:cs typeface="Calibri" pitchFamily="34" charset="0"/>
              </a:rPr>
              <a:t>للطلب المتزايد على الطاقة والنقص المتزايد في مصادر الطاقة التقليدية وما يصاحب ذلك من مشاكل ، فإن الاتجاه إلى استخدام الطاقات المتجددة والبديلة ، مع ضرورة الحفاظ على الطاقة ، أمر حتمي محليًا ودوليًا.</a:t>
            </a:r>
          </a:p>
          <a:p>
            <a:pPr algn="r" rtl="1"/>
            <a:endParaRPr lang="en-US" sz="2000" dirty="0" smtClean="0">
              <a:latin typeface="Calibri" pitchFamily="34" charset="0"/>
              <a:cs typeface="Calibri" pitchFamily="34" charset="0"/>
            </a:endParaRPr>
          </a:p>
          <a:p>
            <a:pPr algn="r" rtl="1"/>
            <a:r>
              <a:rPr lang="en-US" sz="2000" dirty="0" smtClean="0">
                <a:latin typeface="Calibri" pitchFamily="34" charset="0"/>
                <a:cs typeface="Calibri" pitchFamily="34" charset="0"/>
              </a:rPr>
              <a:t>-</a:t>
            </a:r>
            <a:r>
              <a:rPr lang="ar-EG" sz="2000" dirty="0" smtClean="0">
                <a:latin typeface="Calibri" pitchFamily="34" charset="0"/>
                <a:cs typeface="Calibri" pitchFamily="34" charset="0"/>
              </a:rPr>
              <a:t> </a:t>
            </a:r>
            <a:r>
              <a:rPr lang="ar-EG" sz="2000" dirty="0">
                <a:latin typeface="Calibri" pitchFamily="34" charset="0"/>
                <a:cs typeface="Calibri" pitchFamily="34" charset="0"/>
              </a:rPr>
              <a:t>تم إنشاء وحدة أبحاث الطاقة في 18 فبراير 2014 ، بكلية الهندسة بأبي قير ، لتقديم الحلول المناسبة لطبيعة المتقدم. سواء على مستوى الأكاديمية بكافة فروعها أو من خلال دورها في خدمة </a:t>
            </a:r>
            <a:r>
              <a:rPr lang="ar-EG" sz="2000" dirty="0" smtClean="0">
                <a:latin typeface="Calibri" pitchFamily="34" charset="0"/>
                <a:cs typeface="Calibri" pitchFamily="34" charset="0"/>
              </a:rPr>
              <a:t>المجتمع.</a:t>
            </a: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2350193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FE965F-7B3C-C24C-A4E0-3A1122256C9E}"/>
              </a:ext>
            </a:extLst>
          </p:cNvPr>
          <p:cNvSpPr>
            <a:spLocks noGrp="1"/>
          </p:cNvSpPr>
          <p:nvPr>
            <p:ph type="title"/>
          </p:nvPr>
        </p:nvSpPr>
        <p:spPr>
          <a:xfrm>
            <a:off x="1355179" y="651346"/>
            <a:ext cx="6433641" cy="913007"/>
          </a:xfrm>
        </p:spPr>
        <p:txBody>
          <a:bodyPr/>
          <a:lstStyle/>
          <a:p>
            <a:r>
              <a:rPr lang="en-US" sz="2400">
                <a:solidFill>
                  <a:srgbClr val="FF0000"/>
                </a:solidFill>
              </a:rPr>
              <a:t>HyDrive Electric Hybrid Vehicle Trainer. </a:t>
            </a:r>
            <a:br>
              <a:rPr lang="en-US" sz="2400">
                <a:solidFill>
                  <a:srgbClr val="FF0000"/>
                </a:solidFill>
              </a:rPr>
            </a:br>
            <a:r>
              <a:rPr lang="en-US" sz="2400">
                <a:solidFill>
                  <a:srgbClr val="FF0000"/>
                </a:solidFill>
              </a:rPr>
              <a:t>(HELIOCENTRIS)</a:t>
            </a:r>
          </a:p>
        </p:txBody>
      </p:sp>
      <p:sp>
        <p:nvSpPr>
          <p:cNvPr id="4" name="Slide Number Placeholder 3">
            <a:extLst>
              <a:ext uri="{FF2B5EF4-FFF2-40B4-BE49-F238E27FC236}">
                <a16:creationId xmlns="" xmlns:a16="http://schemas.microsoft.com/office/drawing/2014/main" id="{67C9B000-647C-0D48-8550-1AE91049379C}"/>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10</a:t>
            </a:fld>
            <a:endParaRPr lang="en-US" spc="85" dirty="0"/>
          </a:p>
        </p:txBody>
      </p:sp>
      <p:sp>
        <p:nvSpPr>
          <p:cNvPr id="7" name="Text Placeholder 2">
            <a:extLst>
              <a:ext uri="{FF2B5EF4-FFF2-40B4-BE49-F238E27FC236}">
                <a16:creationId xmlns="" xmlns:a16="http://schemas.microsoft.com/office/drawing/2014/main" id="{1C25D31F-A81D-5C46-8532-F5DE5D93A84A}"/>
              </a:ext>
            </a:extLst>
          </p:cNvPr>
          <p:cNvSpPr txBox="1">
            <a:spLocks/>
          </p:cNvSpPr>
          <p:nvPr/>
        </p:nvSpPr>
        <p:spPr>
          <a:xfrm>
            <a:off x="656870" y="1673181"/>
            <a:ext cx="2881956" cy="3877985"/>
          </a:xfrm>
          <a:prstGeom prst="rect">
            <a:avLst/>
          </a:prstGeom>
        </p:spPr>
        <p:txBody>
          <a:bodyPr wrap="square" lIns="0" tIns="0" rIns="0" bIns="0">
            <a:spAutoFit/>
          </a:bodyPr>
          <a:lstStyle>
            <a:lvl1pPr marL="0">
              <a:defRPr sz="1800" b="0" i="0">
                <a:solidFill>
                  <a:schemeClr val="tx1"/>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fontAlgn="base"/>
            <a:r>
              <a:rPr lang="en-US" kern="0">
                <a:solidFill>
                  <a:srgbClr val="000000"/>
                </a:solidFill>
                <a:latin typeface="Open Sans"/>
              </a:rPr>
              <a:t>The modular set-up allow users to examine separate subcomponents or the complete hybrid system</a:t>
            </a:r>
          </a:p>
          <a:p>
            <a:pPr fontAlgn="base"/>
            <a:endParaRPr lang="en-US" kern="0">
              <a:solidFill>
                <a:srgbClr val="000000"/>
              </a:solidFill>
              <a:latin typeface="Open Sans"/>
            </a:endParaRPr>
          </a:p>
          <a:p>
            <a:pPr fontAlgn="base"/>
            <a:r>
              <a:rPr lang="en-US" b="1" kern="0">
                <a:solidFill>
                  <a:schemeClr val="tx2"/>
                </a:solidFill>
                <a:latin typeface="Open Sans"/>
              </a:rPr>
              <a:t>Components</a:t>
            </a:r>
          </a:p>
          <a:p>
            <a:pPr fontAlgn="base"/>
            <a:endParaRPr lang="en-US" b="1" kern="0">
              <a:solidFill>
                <a:schemeClr val="tx2"/>
              </a:solidFill>
              <a:latin typeface="Open Sans"/>
            </a:endParaRPr>
          </a:p>
          <a:p>
            <a:pPr fontAlgn="base"/>
            <a:r>
              <a:rPr lang="en-US" b="1" kern="0">
                <a:solidFill>
                  <a:schemeClr val="tx2"/>
                </a:solidFill>
                <a:latin typeface="inherit"/>
              </a:rPr>
              <a:t>- Fuel Cell Stack</a:t>
            </a:r>
            <a:endParaRPr lang="en-US" kern="0">
              <a:solidFill>
                <a:schemeClr val="tx2"/>
              </a:solidFill>
              <a:latin typeface="Open Sans"/>
            </a:endParaRPr>
          </a:p>
          <a:p>
            <a:pPr fontAlgn="base"/>
            <a:r>
              <a:rPr lang="en-US" b="1" kern="0">
                <a:solidFill>
                  <a:schemeClr val="tx2"/>
                </a:solidFill>
                <a:latin typeface="inherit"/>
              </a:rPr>
              <a:t>- H2 Gas</a:t>
            </a:r>
            <a:r>
              <a:rPr lang="en-US" kern="0">
                <a:solidFill>
                  <a:schemeClr val="tx2"/>
                </a:solidFill>
                <a:latin typeface="Open Sans"/>
              </a:rPr>
              <a:t> </a:t>
            </a:r>
            <a:r>
              <a:rPr lang="en-US" b="1" kern="0">
                <a:solidFill>
                  <a:schemeClr val="tx2"/>
                </a:solidFill>
                <a:latin typeface="inherit"/>
              </a:rPr>
              <a:t>Storages (2 pieces)</a:t>
            </a:r>
            <a:endParaRPr lang="en-US" kern="0">
              <a:solidFill>
                <a:schemeClr val="tx2"/>
              </a:solidFill>
              <a:latin typeface="Open Sans"/>
            </a:endParaRPr>
          </a:p>
          <a:p>
            <a:pPr fontAlgn="base"/>
            <a:r>
              <a:rPr lang="en-US" b="1" kern="0">
                <a:solidFill>
                  <a:schemeClr val="tx2"/>
                </a:solidFill>
                <a:latin typeface="inherit"/>
              </a:rPr>
              <a:t>- Fan</a:t>
            </a:r>
            <a:endParaRPr lang="en-US" kern="0">
              <a:solidFill>
                <a:schemeClr val="tx2"/>
              </a:solidFill>
              <a:latin typeface="Open Sans"/>
            </a:endParaRPr>
          </a:p>
          <a:p>
            <a:pPr fontAlgn="base"/>
            <a:r>
              <a:rPr lang="en-US" b="1" kern="0">
                <a:solidFill>
                  <a:schemeClr val="tx2"/>
                </a:solidFill>
                <a:latin typeface="inherit"/>
              </a:rPr>
              <a:t>- Supercapacitor</a:t>
            </a:r>
            <a:endParaRPr lang="en-US" kern="0">
              <a:solidFill>
                <a:schemeClr val="tx2"/>
              </a:solidFill>
              <a:latin typeface="Open Sans"/>
            </a:endParaRPr>
          </a:p>
          <a:p>
            <a:pPr fontAlgn="base"/>
            <a:r>
              <a:rPr lang="en-US" b="1" kern="0">
                <a:solidFill>
                  <a:schemeClr val="tx2"/>
                </a:solidFill>
                <a:latin typeface="inherit"/>
              </a:rPr>
              <a:t>- Hydrogen Filling Station</a:t>
            </a:r>
            <a:r>
              <a:rPr lang="en-US" kern="0">
                <a:solidFill>
                  <a:schemeClr val="tx2"/>
                </a:solidFill>
                <a:latin typeface="Open Sans"/>
              </a:rPr>
              <a:t/>
            </a:r>
            <a:br>
              <a:rPr lang="en-US" kern="0">
                <a:solidFill>
                  <a:schemeClr val="tx2"/>
                </a:solidFill>
                <a:latin typeface="Open Sans"/>
              </a:rPr>
            </a:br>
            <a:r>
              <a:rPr lang="en-US" kern="0">
                <a:solidFill>
                  <a:schemeClr val="tx2"/>
                </a:solidFill>
                <a:latin typeface="Open Sans"/>
              </a:rPr>
              <a:t>- </a:t>
            </a:r>
            <a:r>
              <a:rPr lang="en-US" b="1" kern="0">
                <a:solidFill>
                  <a:schemeClr val="tx2"/>
                </a:solidFill>
                <a:latin typeface="inherit"/>
              </a:rPr>
              <a:t>Test Bench Controlle</a:t>
            </a:r>
            <a:endParaRPr lang="en-US" kern="0">
              <a:solidFill>
                <a:schemeClr val="tx2"/>
              </a:solidFill>
              <a:latin typeface="Open Sans"/>
            </a:endParaRPr>
          </a:p>
          <a:p>
            <a:pPr fontAlgn="base"/>
            <a:r>
              <a:rPr lang="en-US" b="1" kern="0">
                <a:solidFill>
                  <a:schemeClr val="tx2"/>
                </a:solidFill>
                <a:latin typeface="inherit"/>
              </a:rPr>
              <a:t>- Energy Management Board</a:t>
            </a:r>
            <a:endParaRPr lang="en-US" kern="0">
              <a:solidFill>
                <a:schemeClr val="tx2"/>
              </a:solidFill>
            </a:endParaRPr>
          </a:p>
        </p:txBody>
      </p:sp>
      <p:pic>
        <p:nvPicPr>
          <p:cNvPr id="11" name="Picture 9">
            <a:extLst>
              <a:ext uri="{FF2B5EF4-FFF2-40B4-BE49-F238E27FC236}">
                <a16:creationId xmlns="" xmlns:a16="http://schemas.microsoft.com/office/drawing/2014/main" id="{803A87D6-B993-2440-806E-0D3313961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0963" y="1766604"/>
            <a:ext cx="5085367" cy="3691140"/>
          </a:xfrm>
          <a:prstGeom prst="rect">
            <a:avLst/>
          </a:prstGeom>
        </p:spPr>
      </p:pic>
    </p:spTree>
    <p:extLst>
      <p:ext uri="{BB962C8B-B14F-4D97-AF65-F5344CB8AC3E}">
        <p14:creationId xmlns:p14="http://schemas.microsoft.com/office/powerpoint/2010/main" val="2918222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82EBC772-9130-BA44-9903-FDD9DD059E61}"/>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11</a:t>
            </a:fld>
            <a:endParaRPr lang="en-US" spc="85" dirty="0"/>
          </a:p>
        </p:txBody>
      </p:sp>
      <p:sp>
        <p:nvSpPr>
          <p:cNvPr id="6" name="Text Placeholder 2">
            <a:extLst>
              <a:ext uri="{FF2B5EF4-FFF2-40B4-BE49-F238E27FC236}">
                <a16:creationId xmlns="" xmlns:a16="http://schemas.microsoft.com/office/drawing/2014/main" id="{AC5450A9-5AD5-A44E-84E7-1570DEBF9A5A}"/>
              </a:ext>
            </a:extLst>
          </p:cNvPr>
          <p:cNvSpPr txBox="1">
            <a:spLocks noGrp="1"/>
          </p:cNvSpPr>
          <p:nvPr>
            <p:ph type="body" idx="1"/>
          </p:nvPr>
        </p:nvSpPr>
        <p:spPr>
          <a:xfrm>
            <a:off x="457200" y="3657600"/>
            <a:ext cx="8449800" cy="2492990"/>
          </a:xfrm>
          <a:prstGeom prst="rect">
            <a:avLst/>
          </a:prstGeom>
        </p:spPr>
        <p:txBody>
          <a:bodyPr wrap="square" lIns="0" tIns="0" rIns="0" bIns="0">
            <a:spAutoFit/>
          </a:bodyPr>
          <a:lstStyle>
            <a:lvl1pPr marL="0">
              <a:defRPr sz="1800" b="0" i="0">
                <a:solidFill>
                  <a:schemeClr val="tx1"/>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fontAlgn="base"/>
            <a:r>
              <a:rPr lang="en-US" kern="0" dirty="0" err="1">
                <a:solidFill>
                  <a:srgbClr val="000000"/>
                </a:solidFill>
                <a:latin typeface="Open Sans"/>
              </a:rPr>
              <a:t>Exepriments</a:t>
            </a:r>
            <a:r>
              <a:rPr lang="en-US" kern="0" dirty="0">
                <a:solidFill>
                  <a:srgbClr val="000000"/>
                </a:solidFill>
                <a:latin typeface="Open Sans"/>
              </a:rPr>
              <a:t>:-</a:t>
            </a:r>
          </a:p>
          <a:p>
            <a:pPr fontAlgn="base"/>
            <a:r>
              <a:rPr lang="en-US" dirty="0">
                <a:solidFill>
                  <a:srgbClr val="000000"/>
                </a:solidFill>
                <a:latin typeface="Open Sans"/>
              </a:rPr>
              <a:t>- </a:t>
            </a:r>
            <a:r>
              <a:rPr lang="en-US" kern="0" dirty="0">
                <a:solidFill>
                  <a:srgbClr val="000000"/>
                </a:solidFill>
                <a:latin typeface="Open Sans"/>
              </a:rPr>
              <a:t>The charge and discharge characteristics of a </a:t>
            </a:r>
            <a:r>
              <a:rPr lang="en-US" kern="0" dirty="0" err="1">
                <a:solidFill>
                  <a:srgbClr val="000000"/>
                </a:solidFill>
                <a:latin typeface="Open Sans"/>
              </a:rPr>
              <a:t>supercapacitor</a:t>
            </a:r>
            <a:endParaRPr lang="en-US" kern="0" dirty="0">
              <a:solidFill>
                <a:srgbClr val="000000"/>
              </a:solidFill>
              <a:latin typeface="Open Sans"/>
            </a:endParaRPr>
          </a:p>
          <a:p>
            <a:pPr fontAlgn="base"/>
            <a:r>
              <a:rPr lang="en-US" kern="0" dirty="0">
                <a:solidFill>
                  <a:srgbClr val="000000"/>
                </a:solidFill>
                <a:latin typeface="Open Sans"/>
              </a:rPr>
              <a:t>- The characteristic curve of a fuel cell and its maximum power point</a:t>
            </a:r>
          </a:p>
          <a:p>
            <a:pPr fontAlgn="base"/>
            <a:r>
              <a:rPr lang="en-US" kern="0" dirty="0">
                <a:solidFill>
                  <a:srgbClr val="000000"/>
                </a:solidFill>
                <a:latin typeface="Open Sans"/>
              </a:rPr>
              <a:t>- The relationship between the fuel cell performance and air supply</a:t>
            </a:r>
          </a:p>
          <a:p>
            <a:pPr fontAlgn="base"/>
            <a:r>
              <a:rPr lang="en-US" kern="0" dirty="0">
                <a:solidFill>
                  <a:srgbClr val="000000"/>
                </a:solidFill>
                <a:latin typeface="Open Sans"/>
              </a:rPr>
              <a:t>- The basic equation of motion and the conversion of electrical to mechanical power</a:t>
            </a:r>
          </a:p>
          <a:p>
            <a:pPr fontAlgn="base"/>
            <a:r>
              <a:rPr lang="en-US" kern="0" dirty="0">
                <a:solidFill>
                  <a:srgbClr val="000000"/>
                </a:solidFill>
                <a:latin typeface="Open Sans"/>
              </a:rPr>
              <a:t>- The characteristic curve and energy efficiency of an </a:t>
            </a:r>
            <a:r>
              <a:rPr lang="en-US" kern="0" dirty="0" err="1">
                <a:solidFill>
                  <a:srgbClr val="000000"/>
                </a:solidFill>
                <a:latin typeface="Open Sans"/>
              </a:rPr>
              <a:t>electrolzer</a:t>
            </a:r>
            <a:endParaRPr lang="en-US" kern="0" dirty="0">
              <a:solidFill>
                <a:srgbClr val="000000"/>
              </a:solidFill>
              <a:latin typeface="Open Sans"/>
            </a:endParaRPr>
          </a:p>
          <a:p>
            <a:pPr fontAlgn="base"/>
            <a:r>
              <a:rPr lang="en-US" kern="0" dirty="0">
                <a:solidFill>
                  <a:srgbClr val="000000"/>
                </a:solidFill>
                <a:latin typeface="Open Sans"/>
              </a:rPr>
              <a:t>- FCEVs in practice: the recuperation of breaking energy</a:t>
            </a:r>
          </a:p>
          <a:p>
            <a:pPr fontAlgn="base"/>
            <a:r>
              <a:rPr lang="en-US" kern="0" dirty="0">
                <a:solidFill>
                  <a:srgbClr val="000000"/>
                </a:solidFill>
                <a:latin typeface="Open Sans"/>
              </a:rPr>
              <a:t>- Constructing and testing a hybrid system</a:t>
            </a:r>
          </a:p>
          <a:p>
            <a:pPr fontAlgn="base"/>
            <a:endParaRPr lang="en-US" kern="0" dirty="0"/>
          </a:p>
        </p:txBody>
      </p:sp>
      <p:sp>
        <p:nvSpPr>
          <p:cNvPr id="8" name="Title 1">
            <a:extLst>
              <a:ext uri="{FF2B5EF4-FFF2-40B4-BE49-F238E27FC236}">
                <a16:creationId xmlns="" xmlns:a16="http://schemas.microsoft.com/office/drawing/2014/main" id="{04003731-6C4A-5942-8B56-E2BAA62A2E7D}"/>
              </a:ext>
            </a:extLst>
          </p:cNvPr>
          <p:cNvSpPr txBox="1">
            <a:spLocks noGrp="1"/>
          </p:cNvSpPr>
          <p:nvPr>
            <p:ph type="title"/>
          </p:nvPr>
        </p:nvSpPr>
        <p:spPr>
          <a:xfrm>
            <a:off x="1524000" y="599793"/>
            <a:ext cx="6024369" cy="738664"/>
          </a:xfrm>
          <a:prstGeom prst="rect">
            <a:avLst/>
          </a:prstGeom>
        </p:spPr>
        <p:txBody>
          <a:bodyPr wrap="square" lIns="0" tIns="0" rIns="0" bIns="0">
            <a:spAutoFit/>
          </a:bodyPr>
          <a:lstStyle>
            <a:lvl1pPr>
              <a:defRPr sz="4100" b="1" i="0">
                <a:solidFill>
                  <a:srgbClr val="21798E"/>
                </a:solidFill>
                <a:latin typeface="Arial"/>
                <a:ea typeface="+mj-ea"/>
                <a:cs typeface="Arial"/>
              </a:defRPr>
            </a:lvl1pPr>
          </a:lstStyle>
          <a:p>
            <a:r>
              <a:rPr lang="en-US" sz="2400" kern="0">
                <a:solidFill>
                  <a:srgbClr val="FF0000"/>
                </a:solidFill>
              </a:rPr>
              <a:t>HyDrive Electric Hybrid Vehicle Trainer.</a:t>
            </a:r>
            <a:br>
              <a:rPr lang="en-US" sz="2400" kern="0">
                <a:solidFill>
                  <a:srgbClr val="FF0000"/>
                </a:solidFill>
              </a:rPr>
            </a:br>
            <a:r>
              <a:rPr lang="en-US" sz="2400" kern="0">
                <a:solidFill>
                  <a:srgbClr val="FF0000"/>
                </a:solidFill>
              </a:rPr>
              <a:t> (HELIOCENTRIS)</a:t>
            </a:r>
          </a:p>
        </p:txBody>
      </p:sp>
      <p:pic>
        <p:nvPicPr>
          <p:cNvPr id="11" name="Picture 5">
            <a:extLst>
              <a:ext uri="{FF2B5EF4-FFF2-40B4-BE49-F238E27FC236}">
                <a16:creationId xmlns="" xmlns:a16="http://schemas.microsoft.com/office/drawing/2014/main" id="{CCB50628-47A0-2943-8F33-760BE7D30BE5}"/>
              </a:ext>
            </a:extLst>
          </p:cNvPr>
          <p:cNvPicPr>
            <a:picLocks noChangeAspect="1"/>
          </p:cNvPicPr>
          <p:nvPr/>
        </p:nvPicPr>
        <p:blipFill rotWithShape="1">
          <a:blip r:embed="rId2">
            <a:extLst>
              <a:ext uri="{28A0092B-C50C-407E-A947-70E740481C1C}">
                <a14:useLocalDpi xmlns:a14="http://schemas.microsoft.com/office/drawing/2010/main" val="0"/>
              </a:ext>
            </a:extLst>
          </a:blip>
          <a:srcRect t="10190"/>
          <a:stretch/>
        </p:blipFill>
        <p:spPr>
          <a:xfrm>
            <a:off x="1524000" y="1545168"/>
            <a:ext cx="6096000" cy="2013338"/>
          </a:xfrm>
          <a:prstGeom prst="rect">
            <a:avLst/>
          </a:prstGeom>
        </p:spPr>
      </p:pic>
    </p:spTree>
    <p:extLst>
      <p:ext uri="{BB962C8B-B14F-4D97-AF65-F5344CB8AC3E}">
        <p14:creationId xmlns:p14="http://schemas.microsoft.com/office/powerpoint/2010/main" val="1833125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B3C74A-33EB-814B-80A5-3B3CB0846E38}"/>
              </a:ext>
            </a:extLst>
          </p:cNvPr>
          <p:cNvSpPr>
            <a:spLocks noGrp="1"/>
          </p:cNvSpPr>
          <p:nvPr>
            <p:ph type="title"/>
          </p:nvPr>
        </p:nvSpPr>
        <p:spPr>
          <a:xfrm>
            <a:off x="996606" y="609460"/>
            <a:ext cx="7653476" cy="507386"/>
          </a:xfrm>
        </p:spPr>
        <p:txBody>
          <a:bodyPr/>
          <a:lstStyle/>
          <a:p>
            <a:r>
              <a:rPr lang="en-US" sz="2400"/>
              <a:t>PLANT FOR THE PRODUCTION OF BIODIESEL</a:t>
            </a:r>
          </a:p>
        </p:txBody>
      </p:sp>
      <p:sp>
        <p:nvSpPr>
          <p:cNvPr id="4" name="Slide Number Placeholder 3">
            <a:extLst>
              <a:ext uri="{FF2B5EF4-FFF2-40B4-BE49-F238E27FC236}">
                <a16:creationId xmlns="" xmlns:a16="http://schemas.microsoft.com/office/drawing/2014/main" id="{20E8E722-E741-EE4C-927A-182EB293FCC7}"/>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12</a:t>
            </a:fld>
            <a:endParaRPr lang="en-US" spc="85" dirty="0"/>
          </a:p>
        </p:txBody>
      </p:sp>
      <p:pic>
        <p:nvPicPr>
          <p:cNvPr id="5" name="Picture 5">
            <a:extLst>
              <a:ext uri="{FF2B5EF4-FFF2-40B4-BE49-F238E27FC236}">
                <a16:creationId xmlns="" xmlns:a16="http://schemas.microsoft.com/office/drawing/2014/main" id="{E9311EE8-7BE4-FB47-BBB7-945D5B97A6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6282" y="1310705"/>
            <a:ext cx="3553800" cy="1850105"/>
          </a:xfrm>
          <a:prstGeom prst="rect">
            <a:avLst/>
          </a:prstGeom>
        </p:spPr>
      </p:pic>
      <p:sp>
        <p:nvSpPr>
          <p:cNvPr id="9" name="Text Placeholder 2">
            <a:extLst>
              <a:ext uri="{FF2B5EF4-FFF2-40B4-BE49-F238E27FC236}">
                <a16:creationId xmlns="" xmlns:a16="http://schemas.microsoft.com/office/drawing/2014/main" id="{A2FA5CBC-4A07-3A4F-B867-D3662B968475}"/>
              </a:ext>
            </a:extLst>
          </p:cNvPr>
          <p:cNvSpPr txBox="1">
            <a:spLocks/>
          </p:cNvSpPr>
          <p:nvPr/>
        </p:nvSpPr>
        <p:spPr>
          <a:xfrm>
            <a:off x="319087" y="1310705"/>
            <a:ext cx="4618203" cy="1938992"/>
          </a:xfrm>
          <a:prstGeom prst="rect">
            <a:avLst/>
          </a:prstGeom>
        </p:spPr>
        <p:txBody>
          <a:bodyPr wrap="square" lIns="0" tIns="0" rIns="0" bIns="0">
            <a:spAutoFit/>
          </a:bodyPr>
          <a:lstStyle>
            <a:lvl1pPr marL="0">
              <a:defRPr sz="1800" b="0" i="0">
                <a:solidFill>
                  <a:schemeClr val="tx1"/>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a:solidFill>
                  <a:schemeClr val="tx2"/>
                </a:solidFill>
              </a:rPr>
              <a:t>Description of the process </a:t>
            </a:r>
          </a:p>
          <a:p>
            <a:r>
              <a:rPr lang="en-US" kern="0"/>
              <a:t>Oil and glycerin are inserted In the pretreatment tank and heated to 50 °C, continuously stirring. The mixture is then settled and decanted to remove any impurities from the oil, The oil is then heated to 70-90 °C until the bubbles disappear.</a:t>
            </a:r>
          </a:p>
        </p:txBody>
      </p:sp>
      <p:sp>
        <p:nvSpPr>
          <p:cNvPr id="13" name="Text Placeholder 2">
            <a:extLst>
              <a:ext uri="{FF2B5EF4-FFF2-40B4-BE49-F238E27FC236}">
                <a16:creationId xmlns="" xmlns:a16="http://schemas.microsoft.com/office/drawing/2014/main" id="{AD6E1B7F-DBF9-A246-AF62-AF49EA12CA5F}"/>
              </a:ext>
            </a:extLst>
          </p:cNvPr>
          <p:cNvSpPr txBox="1">
            <a:spLocks noGrp="1"/>
          </p:cNvSpPr>
          <p:nvPr>
            <p:ph type="body" idx="1"/>
          </p:nvPr>
        </p:nvSpPr>
        <p:spPr>
          <a:xfrm>
            <a:off x="331805" y="3371549"/>
            <a:ext cx="8480390" cy="2769989"/>
          </a:xfrm>
          <a:prstGeom prst="rect">
            <a:avLst/>
          </a:prstGeom>
        </p:spPr>
        <p:txBody>
          <a:bodyPr wrap="square" lIns="0" tIns="0" rIns="0" bIns="0">
            <a:spAutoFit/>
          </a:bodyPr>
          <a:lstStyle>
            <a:lvl1pPr marL="0">
              <a:defRPr sz="1800" b="0" i="0">
                <a:solidFill>
                  <a:schemeClr val="tx1"/>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a:t>Then, by means of the pump, the oil is sent to the reactor and heated, while keeping the temperature between 50 and 55 °C. </a:t>
            </a:r>
          </a:p>
          <a:p>
            <a:r>
              <a:rPr lang="en-US" kern="0"/>
              <a:t>Methanol and sodium are mixed in the methoxide tank.</a:t>
            </a:r>
          </a:p>
          <a:p>
            <a:r>
              <a:rPr lang="en-US" kern="0"/>
              <a:t>The recirculation of the oil starts with the pump and is continued, while 75% of prepared methoxide is added in 1.5 hours. Let stand and decant.</a:t>
            </a:r>
          </a:p>
          <a:p>
            <a:r>
              <a:rPr lang="en-US" kern="0"/>
              <a:t>The recirculation of the oil starts again, while 20% of the methoxide is added in 1.5 hours. Let stand and decant.</a:t>
            </a:r>
          </a:p>
          <a:p>
            <a:r>
              <a:rPr lang="en-US" kern="0"/>
              <a:t>The recirculation of the oil starts again, while the remaining 5% of the methoxide is added in 1.5 hours. Let stand and decant. In this way biodiesel is obtained.                             The next step is to wash and purify it.</a:t>
            </a:r>
          </a:p>
        </p:txBody>
      </p:sp>
    </p:spTree>
    <p:extLst>
      <p:ext uri="{BB962C8B-B14F-4D97-AF65-F5344CB8AC3E}">
        <p14:creationId xmlns:p14="http://schemas.microsoft.com/office/powerpoint/2010/main" val="3038227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64F1CEA7-35B9-1A4E-BC71-C3EBDF9423F6}"/>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13</a:t>
            </a:fld>
            <a:endParaRPr lang="en-US" spc="85" dirty="0"/>
          </a:p>
        </p:txBody>
      </p:sp>
      <p:sp>
        <p:nvSpPr>
          <p:cNvPr id="6" name="Text Placeholder 2">
            <a:extLst>
              <a:ext uri="{FF2B5EF4-FFF2-40B4-BE49-F238E27FC236}">
                <a16:creationId xmlns="" xmlns:a16="http://schemas.microsoft.com/office/drawing/2014/main" id="{7050A550-7690-1240-94B9-CCB95EC5020A}"/>
              </a:ext>
            </a:extLst>
          </p:cNvPr>
          <p:cNvSpPr txBox="1">
            <a:spLocks/>
          </p:cNvSpPr>
          <p:nvPr/>
        </p:nvSpPr>
        <p:spPr>
          <a:xfrm>
            <a:off x="351247" y="4204225"/>
            <a:ext cx="8385083" cy="1661993"/>
          </a:xfrm>
          <a:prstGeom prst="rect">
            <a:avLst/>
          </a:prstGeom>
        </p:spPr>
        <p:txBody>
          <a:bodyPr wrap="square" lIns="0" tIns="0" rIns="0" bIns="0">
            <a:spAutoFit/>
          </a:bodyPr>
          <a:lstStyle>
            <a:lvl1pPr marL="0">
              <a:defRPr sz="1800" b="0" i="0">
                <a:solidFill>
                  <a:schemeClr val="tx1"/>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u="sng" kern="0">
                <a:solidFill>
                  <a:schemeClr val="tx2"/>
                </a:solidFill>
              </a:rPr>
              <a:t>List of Experiments</a:t>
            </a:r>
          </a:p>
          <a:p>
            <a:r>
              <a:rPr lang="en-US" kern="0"/>
              <a:t>Biodiesel synthesis and determination of the density of the product </a:t>
            </a:r>
          </a:p>
          <a:p>
            <a:r>
              <a:rPr lang="en-US" kern="0"/>
              <a:t>Experiment 1 - Biodiesel synthesis from unused and used sunflower oil. Using methanol and sodium hydroxide.</a:t>
            </a:r>
          </a:p>
          <a:p>
            <a:r>
              <a:rPr lang="en-US" kern="0"/>
              <a:t>Experiment 2 - Biodiesel synthesis from unused and used sunflower oil. Using methanol and potassium hydroxide.</a:t>
            </a:r>
          </a:p>
        </p:txBody>
      </p:sp>
      <p:sp>
        <p:nvSpPr>
          <p:cNvPr id="10" name="Title 1">
            <a:extLst>
              <a:ext uri="{FF2B5EF4-FFF2-40B4-BE49-F238E27FC236}">
                <a16:creationId xmlns="" xmlns:a16="http://schemas.microsoft.com/office/drawing/2014/main" id="{FE589ADA-EA65-2D4F-82BE-F6CE251FE9E1}"/>
              </a:ext>
            </a:extLst>
          </p:cNvPr>
          <p:cNvSpPr txBox="1">
            <a:spLocks noGrp="1"/>
          </p:cNvSpPr>
          <p:nvPr>
            <p:ph type="title"/>
          </p:nvPr>
        </p:nvSpPr>
        <p:spPr>
          <a:xfrm>
            <a:off x="647897" y="707835"/>
            <a:ext cx="7110763" cy="369332"/>
          </a:xfrm>
          <a:prstGeom prst="rect">
            <a:avLst/>
          </a:prstGeom>
        </p:spPr>
        <p:txBody>
          <a:bodyPr wrap="square" lIns="0" tIns="0" rIns="0" bIns="0">
            <a:spAutoFit/>
          </a:bodyPr>
          <a:lstStyle>
            <a:lvl1pPr>
              <a:defRPr sz="4100" b="1" i="0">
                <a:solidFill>
                  <a:srgbClr val="21798E"/>
                </a:solidFill>
                <a:latin typeface="Arial"/>
                <a:ea typeface="+mj-ea"/>
                <a:cs typeface="Arial"/>
              </a:defRPr>
            </a:lvl1pPr>
          </a:lstStyle>
          <a:p>
            <a:r>
              <a:rPr lang="en-US" sz="2400" kern="0"/>
              <a:t>PLANT FOR THE PRODUCTION OF BIODIESEL</a:t>
            </a:r>
          </a:p>
        </p:txBody>
      </p:sp>
      <p:pic>
        <p:nvPicPr>
          <p:cNvPr id="12" name="Picture 12">
            <a:extLst>
              <a:ext uri="{FF2B5EF4-FFF2-40B4-BE49-F238E27FC236}">
                <a16:creationId xmlns="" xmlns:a16="http://schemas.microsoft.com/office/drawing/2014/main" id="{2EC19557-C882-AD46-B533-6C3396E30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309" y="1437153"/>
            <a:ext cx="4006444" cy="2356565"/>
          </a:xfrm>
          <a:prstGeom prst="rect">
            <a:avLst/>
          </a:prstGeom>
        </p:spPr>
      </p:pic>
      <p:pic>
        <p:nvPicPr>
          <p:cNvPr id="13" name="Picture 13">
            <a:extLst>
              <a:ext uri="{FF2B5EF4-FFF2-40B4-BE49-F238E27FC236}">
                <a16:creationId xmlns="" xmlns:a16="http://schemas.microsoft.com/office/drawing/2014/main" id="{2629A927-4842-6446-8A9B-1A7C88E117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283" y="1077167"/>
            <a:ext cx="4006445" cy="2959934"/>
          </a:xfrm>
          <a:prstGeom prst="rect">
            <a:avLst/>
          </a:prstGeom>
        </p:spPr>
      </p:pic>
    </p:spTree>
    <p:extLst>
      <p:ext uri="{BB962C8B-B14F-4D97-AF65-F5344CB8AC3E}">
        <p14:creationId xmlns:p14="http://schemas.microsoft.com/office/powerpoint/2010/main" val="1264605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6309E3-BC40-6F46-AB15-0A1EE996D4B0}"/>
              </a:ext>
            </a:extLst>
          </p:cNvPr>
          <p:cNvSpPr>
            <a:spLocks noGrp="1"/>
          </p:cNvSpPr>
          <p:nvPr>
            <p:ph type="title"/>
          </p:nvPr>
        </p:nvSpPr>
        <p:spPr>
          <a:xfrm>
            <a:off x="1013626" y="610496"/>
            <a:ext cx="7116747" cy="651028"/>
          </a:xfrm>
        </p:spPr>
        <p:txBody>
          <a:bodyPr/>
          <a:lstStyle/>
          <a:p>
            <a:r>
              <a:rPr lang="en-US" sz="2400" dirty="0"/>
              <a:t>Computer Controlled Thermal Solar Energy Unit,</a:t>
            </a:r>
            <a:br>
              <a:rPr lang="en-US" sz="2400" dirty="0"/>
            </a:br>
            <a:r>
              <a:rPr lang="en-US" sz="2400" dirty="0"/>
              <a:t>with SCADA</a:t>
            </a:r>
          </a:p>
        </p:txBody>
      </p:sp>
      <p:sp>
        <p:nvSpPr>
          <p:cNvPr id="3" name="Text Placeholder 2">
            <a:extLst>
              <a:ext uri="{FF2B5EF4-FFF2-40B4-BE49-F238E27FC236}">
                <a16:creationId xmlns="" xmlns:a16="http://schemas.microsoft.com/office/drawing/2014/main" id="{C85E83EF-1DA5-5246-9868-AA7663C0E676}"/>
              </a:ext>
            </a:extLst>
          </p:cNvPr>
          <p:cNvSpPr>
            <a:spLocks noGrp="1"/>
          </p:cNvSpPr>
          <p:nvPr>
            <p:ph type="body" idx="1"/>
          </p:nvPr>
        </p:nvSpPr>
        <p:spPr>
          <a:xfrm>
            <a:off x="410404" y="1481666"/>
            <a:ext cx="4531200" cy="2215991"/>
          </a:xfrm>
        </p:spPr>
        <p:txBody>
          <a:bodyPr/>
          <a:lstStyle/>
          <a:p>
            <a:r>
              <a:rPr lang="en-US" b="1">
                <a:solidFill>
                  <a:schemeClr val="tx2"/>
                </a:solidFill>
              </a:rPr>
              <a:t>EXERCISES AND PRACTICAL POSSIBILITIES TO BE DONE</a:t>
            </a:r>
            <a:r>
              <a:rPr lang="en-US"/>
              <a:t>: </a:t>
            </a:r>
          </a:p>
          <a:p>
            <a:r>
              <a:rPr lang="en-US"/>
              <a:t>1.- Study of the thermosiphon operation.</a:t>
            </a:r>
          </a:p>
          <a:p>
            <a:r>
              <a:rPr lang="en-US"/>
              <a:t>2.- Study of the luminosity profile of the lamps.</a:t>
            </a:r>
          </a:p>
          <a:p>
            <a:r>
              <a:rPr lang="en-US"/>
              <a:t>3.- Study of the efficiency of the solar panel.</a:t>
            </a:r>
          </a:p>
          <a:p>
            <a:r>
              <a:rPr lang="en-US"/>
              <a:t>4.- Study of the influence of the tilt angle of the lamps panel on the  unit efficiency.</a:t>
            </a:r>
          </a:p>
        </p:txBody>
      </p:sp>
      <p:sp>
        <p:nvSpPr>
          <p:cNvPr id="4" name="Slide Number Placeholder 3">
            <a:extLst>
              <a:ext uri="{FF2B5EF4-FFF2-40B4-BE49-F238E27FC236}">
                <a16:creationId xmlns="" xmlns:a16="http://schemas.microsoft.com/office/drawing/2014/main" id="{93EB6753-AEC9-334E-8152-37BF78BCD6BC}"/>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14</a:t>
            </a:fld>
            <a:endParaRPr lang="en-US" spc="85" dirty="0"/>
          </a:p>
        </p:txBody>
      </p:sp>
      <p:pic>
        <p:nvPicPr>
          <p:cNvPr id="7" name="Picture 5">
            <a:extLst>
              <a:ext uri="{FF2B5EF4-FFF2-40B4-BE49-F238E27FC236}">
                <a16:creationId xmlns="" xmlns:a16="http://schemas.microsoft.com/office/drawing/2014/main" id="{935BA7C8-01AD-2741-B6E4-62EF60376976}"/>
              </a:ext>
            </a:extLst>
          </p:cNvPr>
          <p:cNvPicPr>
            <a:picLocks noChangeAspect="1"/>
          </p:cNvPicPr>
          <p:nvPr/>
        </p:nvPicPr>
        <p:blipFill rotWithShape="1">
          <a:blip r:embed="rId2">
            <a:extLst>
              <a:ext uri="{28A0092B-C50C-407E-A947-70E740481C1C}">
                <a14:useLocalDpi xmlns:a14="http://schemas.microsoft.com/office/drawing/2010/main" val="0"/>
              </a:ext>
            </a:extLst>
          </a:blip>
          <a:srcRect l="2902" t="7471" r="51968" b="17783"/>
          <a:stretch/>
        </p:blipFill>
        <p:spPr>
          <a:xfrm>
            <a:off x="4941604" y="1261525"/>
            <a:ext cx="4086047" cy="2436132"/>
          </a:xfrm>
          <a:prstGeom prst="rect">
            <a:avLst/>
          </a:prstGeom>
        </p:spPr>
      </p:pic>
      <p:sp>
        <p:nvSpPr>
          <p:cNvPr id="9" name="Text Placeholder 2">
            <a:extLst>
              <a:ext uri="{FF2B5EF4-FFF2-40B4-BE49-F238E27FC236}">
                <a16:creationId xmlns="" xmlns:a16="http://schemas.microsoft.com/office/drawing/2014/main" id="{E7974D1C-6B23-054C-B4D2-3458100C8A2E}"/>
              </a:ext>
            </a:extLst>
          </p:cNvPr>
          <p:cNvSpPr txBox="1">
            <a:spLocks/>
          </p:cNvSpPr>
          <p:nvPr/>
        </p:nvSpPr>
        <p:spPr>
          <a:xfrm>
            <a:off x="410403" y="3429000"/>
            <a:ext cx="8235365" cy="2492990"/>
          </a:xfrm>
          <a:prstGeom prst="rect">
            <a:avLst/>
          </a:prstGeom>
        </p:spPr>
        <p:txBody>
          <a:bodyPr wrap="square" lIns="0" tIns="0" rIns="0" bIns="0">
            <a:spAutoFit/>
          </a:bodyPr>
          <a:lstStyle>
            <a:lvl1pPr marL="0">
              <a:defRPr sz="1800" b="0" i="0">
                <a:solidFill>
                  <a:schemeClr val="tx1"/>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kern="0"/>
          </a:p>
          <a:p>
            <a:r>
              <a:rPr lang="en-US" kern="0"/>
              <a:t>5.- Study of relation between the flow and the temperature.</a:t>
            </a:r>
          </a:p>
          <a:p>
            <a:r>
              <a:rPr lang="en-US" kern="0"/>
              <a:t>6.- Study of energy balance of the solar collector.</a:t>
            </a:r>
          </a:p>
          <a:p>
            <a:r>
              <a:rPr lang="en-US" kern="0"/>
              <a:t>7.- Study of energy balance of the accumulator tank.</a:t>
            </a:r>
          </a:p>
          <a:p>
            <a:r>
              <a:rPr lang="en-US" kern="0"/>
              <a:t>8.- Determination of the experimental efficiency.</a:t>
            </a:r>
          </a:p>
          <a:p>
            <a:r>
              <a:rPr lang="en-US" kern="0"/>
              <a:t>9.- Study of the influence of the angle of incidence on the temperature.</a:t>
            </a:r>
          </a:p>
          <a:p>
            <a:r>
              <a:rPr lang="en-US" kern="0"/>
              <a:t>Additional practical possibilities:</a:t>
            </a:r>
          </a:p>
          <a:p>
            <a:r>
              <a:rPr lang="en-US" kern="0"/>
              <a:t>10.-Sensors calibration.</a:t>
            </a:r>
          </a:p>
          <a:p>
            <a:r>
              <a:rPr lang="en-US" kern="0"/>
              <a:t>11.-Flowmeter calibration.</a:t>
            </a:r>
          </a:p>
        </p:txBody>
      </p:sp>
    </p:spTree>
    <p:extLst>
      <p:ext uri="{BB962C8B-B14F-4D97-AF65-F5344CB8AC3E}">
        <p14:creationId xmlns:p14="http://schemas.microsoft.com/office/powerpoint/2010/main" val="2083821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B52A50DC-EFC9-8C43-9CB7-5EEAC3A88F1D}"/>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15</a:t>
            </a:fld>
            <a:endParaRPr lang="en-US" spc="85" dirty="0"/>
          </a:p>
        </p:txBody>
      </p:sp>
      <p:sp>
        <p:nvSpPr>
          <p:cNvPr id="7" name="Text Placeholder 2">
            <a:extLst>
              <a:ext uri="{FF2B5EF4-FFF2-40B4-BE49-F238E27FC236}">
                <a16:creationId xmlns="" xmlns:a16="http://schemas.microsoft.com/office/drawing/2014/main" id="{11969245-0CC2-D447-8B1C-5963B28B4F00}"/>
              </a:ext>
            </a:extLst>
          </p:cNvPr>
          <p:cNvSpPr txBox="1">
            <a:spLocks noGrp="1"/>
          </p:cNvSpPr>
          <p:nvPr>
            <p:ph type="body" idx="1"/>
          </p:nvPr>
        </p:nvSpPr>
        <p:spPr>
          <a:xfrm>
            <a:off x="301624" y="1397000"/>
            <a:ext cx="5240417" cy="2769989"/>
          </a:xfrm>
          <a:prstGeom prst="rect">
            <a:avLst/>
          </a:prstGeom>
        </p:spPr>
        <p:txBody>
          <a:bodyPr wrap="square" lIns="0" tIns="0" rIns="0" bIns="0">
            <a:spAutoFit/>
          </a:bodyPr>
          <a:lstStyle>
            <a:lvl1pPr marL="0">
              <a:defRPr sz="1800" b="0" i="0">
                <a:solidFill>
                  <a:schemeClr val="tx1"/>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a:t>Other possibilities to be done with this Unit:</a:t>
            </a:r>
          </a:p>
          <a:p>
            <a:r>
              <a:rPr lang="en-US" kern="0"/>
              <a:t>12.-Many students view results simultaneously.</a:t>
            </a:r>
          </a:p>
          <a:p>
            <a:r>
              <a:rPr lang="en-US" kern="0"/>
              <a:t> To view all results in real time in the classroom by means of a projector or an electronic whiteboard.</a:t>
            </a:r>
          </a:p>
          <a:p>
            <a:r>
              <a:rPr lang="en-US" kern="0"/>
              <a:t>13.-Open Control, Multicontrol and Real Time Control.  This unit allows intrinsically and/or extrinsically to change the span, gains; proportional, integral, derivative parameters; etc, in </a:t>
            </a:r>
          </a:p>
          <a:p>
            <a:r>
              <a:rPr lang="en-US" kern="0"/>
              <a:t>real time.</a:t>
            </a:r>
          </a:p>
          <a:p>
            <a:endParaRPr lang="en-US" kern="0"/>
          </a:p>
        </p:txBody>
      </p:sp>
      <p:pic>
        <p:nvPicPr>
          <p:cNvPr id="9" name="Picture 5">
            <a:extLst>
              <a:ext uri="{FF2B5EF4-FFF2-40B4-BE49-F238E27FC236}">
                <a16:creationId xmlns="" xmlns:a16="http://schemas.microsoft.com/office/drawing/2014/main" id="{5A6B7398-C42F-B441-B35A-4A60F09A2EE1}"/>
              </a:ext>
            </a:extLst>
          </p:cNvPr>
          <p:cNvPicPr>
            <a:picLocks noChangeAspect="1"/>
          </p:cNvPicPr>
          <p:nvPr/>
        </p:nvPicPr>
        <p:blipFill rotWithShape="1">
          <a:blip r:embed="rId2">
            <a:extLst>
              <a:ext uri="{28A0092B-C50C-407E-A947-70E740481C1C}">
                <a14:useLocalDpi xmlns:a14="http://schemas.microsoft.com/office/drawing/2010/main" val="0"/>
              </a:ext>
            </a:extLst>
          </a:blip>
          <a:srcRect l="48706"/>
          <a:stretch/>
        </p:blipFill>
        <p:spPr>
          <a:xfrm>
            <a:off x="5647874" y="1397000"/>
            <a:ext cx="3712308" cy="2436683"/>
          </a:xfrm>
          <a:prstGeom prst="rect">
            <a:avLst/>
          </a:prstGeom>
        </p:spPr>
      </p:pic>
      <p:sp>
        <p:nvSpPr>
          <p:cNvPr id="11" name="Text Placeholder 2">
            <a:extLst>
              <a:ext uri="{FF2B5EF4-FFF2-40B4-BE49-F238E27FC236}">
                <a16:creationId xmlns="" xmlns:a16="http://schemas.microsoft.com/office/drawing/2014/main" id="{E29361DE-9DAF-C54A-88CC-E3E8C780BDAC}"/>
              </a:ext>
            </a:extLst>
          </p:cNvPr>
          <p:cNvSpPr txBox="1">
            <a:spLocks/>
          </p:cNvSpPr>
          <p:nvPr/>
        </p:nvSpPr>
        <p:spPr>
          <a:xfrm>
            <a:off x="301624" y="3605700"/>
            <a:ext cx="8540751" cy="2769989"/>
          </a:xfrm>
          <a:prstGeom prst="rect">
            <a:avLst/>
          </a:prstGeom>
        </p:spPr>
        <p:txBody>
          <a:bodyPr wrap="square" lIns="0" tIns="0" rIns="0" bIns="0">
            <a:spAutoFit/>
          </a:bodyPr>
          <a:lstStyle>
            <a:lvl1pPr marL="0">
              <a:defRPr sz="1800" b="0" i="0">
                <a:solidFill>
                  <a:schemeClr val="tx1"/>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kern="0" dirty="0"/>
          </a:p>
          <a:p>
            <a:r>
              <a:rPr lang="en-US" kern="0" dirty="0"/>
              <a:t>14.-The Computer Control System with SCADA allows a real industrial simulation.</a:t>
            </a:r>
          </a:p>
          <a:p>
            <a:r>
              <a:rPr lang="en-US" kern="0" dirty="0"/>
              <a:t>15.-This unit is totally safe as uses mechanical, electrical/electronic, and software safety devices. </a:t>
            </a:r>
          </a:p>
          <a:p>
            <a:r>
              <a:rPr lang="en-US" kern="0" dirty="0"/>
              <a:t>16.-This unit can be used for doing applied research.</a:t>
            </a:r>
          </a:p>
          <a:p>
            <a:r>
              <a:rPr lang="en-US" kern="0" dirty="0"/>
              <a:t>17.-This unit can be used for giving training courses to Industries even to other Technical Education Institutions.</a:t>
            </a:r>
          </a:p>
          <a:p>
            <a:r>
              <a:rPr lang="en-US" kern="0" dirty="0"/>
              <a:t>18.-Control of the EESTC unit process through the control interface box without the computer.</a:t>
            </a:r>
          </a:p>
          <a:p>
            <a:endParaRPr lang="en-US" kern="0" dirty="0"/>
          </a:p>
        </p:txBody>
      </p:sp>
      <p:sp>
        <p:nvSpPr>
          <p:cNvPr id="3" name="Title 1">
            <a:extLst>
              <a:ext uri="{FF2B5EF4-FFF2-40B4-BE49-F238E27FC236}">
                <a16:creationId xmlns="" xmlns:a16="http://schemas.microsoft.com/office/drawing/2014/main" id="{EA33F968-CB0F-2840-B2AF-69185BA68AAC}"/>
              </a:ext>
            </a:extLst>
          </p:cNvPr>
          <p:cNvSpPr txBox="1">
            <a:spLocks noGrp="1"/>
          </p:cNvSpPr>
          <p:nvPr>
            <p:ph type="title"/>
          </p:nvPr>
        </p:nvSpPr>
        <p:spPr>
          <a:xfrm>
            <a:off x="719102" y="637499"/>
            <a:ext cx="8641080" cy="546100"/>
          </a:xfrm>
          <a:prstGeom prst="rect">
            <a:avLst/>
          </a:prstGeom>
        </p:spPr>
        <p:txBody>
          <a:bodyPr wrap="square" lIns="0" tIns="0" rIns="0" bIns="0">
            <a:spAutoFit/>
          </a:bodyPr>
          <a:lstStyle>
            <a:lvl1pPr>
              <a:defRPr sz="4100" b="1" i="0">
                <a:solidFill>
                  <a:srgbClr val="21798E"/>
                </a:solidFill>
                <a:latin typeface="Arial"/>
                <a:ea typeface="+mj-ea"/>
                <a:cs typeface="Arial"/>
              </a:defRPr>
            </a:lvl1pPr>
          </a:lstStyle>
          <a:p>
            <a:r>
              <a:rPr lang="en-US" sz="2400" kern="0" dirty="0"/>
              <a:t>Computer Controlled Thermal Solar Energy Unit,</a:t>
            </a:r>
            <a:br>
              <a:rPr lang="en-US" sz="2400" kern="0" dirty="0"/>
            </a:br>
            <a:r>
              <a:rPr lang="en-US" sz="2400" kern="0" dirty="0"/>
              <a:t>with SCADA</a:t>
            </a:r>
          </a:p>
        </p:txBody>
      </p:sp>
    </p:spTree>
    <p:extLst>
      <p:ext uri="{BB962C8B-B14F-4D97-AF65-F5344CB8AC3E}">
        <p14:creationId xmlns:p14="http://schemas.microsoft.com/office/powerpoint/2010/main" val="1293550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3AEB6A-E356-894B-8F6B-E28A26CB8E25}"/>
              </a:ext>
            </a:extLst>
          </p:cNvPr>
          <p:cNvSpPr>
            <a:spLocks noGrp="1"/>
          </p:cNvSpPr>
          <p:nvPr>
            <p:ph type="title"/>
          </p:nvPr>
        </p:nvSpPr>
        <p:spPr>
          <a:xfrm>
            <a:off x="1515489" y="612843"/>
            <a:ext cx="8641080" cy="369332"/>
          </a:xfrm>
        </p:spPr>
        <p:txBody>
          <a:bodyPr/>
          <a:lstStyle/>
          <a:p>
            <a:r>
              <a:rPr lang="en-US" sz="2400" i="0">
                <a:solidFill>
                  <a:schemeClr val="accent1"/>
                </a:solidFill>
                <a:effectLst/>
                <a:latin typeface="ArialRoundedMTforSE_Latin"/>
              </a:rPr>
              <a:t>Air-handling units</a:t>
            </a:r>
            <a:endParaRPr lang="en-US" sz="2400"/>
          </a:p>
        </p:txBody>
      </p:sp>
      <p:sp>
        <p:nvSpPr>
          <p:cNvPr id="3" name="Text Placeholder 2">
            <a:extLst>
              <a:ext uri="{FF2B5EF4-FFF2-40B4-BE49-F238E27FC236}">
                <a16:creationId xmlns="" xmlns:a16="http://schemas.microsoft.com/office/drawing/2014/main" id="{406CD18F-DF6D-5D4B-806C-28CB921C3330}"/>
              </a:ext>
            </a:extLst>
          </p:cNvPr>
          <p:cNvSpPr>
            <a:spLocks noGrp="1"/>
          </p:cNvSpPr>
          <p:nvPr>
            <p:ph type="body" idx="1"/>
          </p:nvPr>
        </p:nvSpPr>
        <p:spPr>
          <a:xfrm>
            <a:off x="1068070" y="3989102"/>
            <a:ext cx="7007860" cy="1107996"/>
          </a:xfrm>
        </p:spPr>
        <p:txBody>
          <a:bodyPr/>
          <a:lstStyle/>
          <a:p>
            <a:pPr fontAlgn="base"/>
            <a:endParaRPr lang="en-US" b="1" i="0">
              <a:solidFill>
                <a:srgbClr val="3DCD58"/>
              </a:solidFill>
              <a:effectLst/>
              <a:latin typeface="inherit"/>
            </a:endParaRPr>
          </a:p>
          <a:p>
            <a:pPr fontAlgn="base"/>
            <a:r>
              <a:rPr lang="en-US" b="0" i="0">
                <a:solidFill>
                  <a:srgbClr val="626469"/>
                </a:solidFill>
                <a:effectLst/>
                <a:latin typeface="inherit"/>
              </a:rPr>
              <a:t>Complete solution with full features for your energy efficient AHU, connected to a Building Management System.</a:t>
            </a:r>
          </a:p>
          <a:p>
            <a:endParaRPr lang="en-US"/>
          </a:p>
        </p:txBody>
      </p:sp>
      <p:sp>
        <p:nvSpPr>
          <p:cNvPr id="4" name="Slide Number Placeholder 3">
            <a:extLst>
              <a:ext uri="{FF2B5EF4-FFF2-40B4-BE49-F238E27FC236}">
                <a16:creationId xmlns="" xmlns:a16="http://schemas.microsoft.com/office/drawing/2014/main" id="{83192DF1-FAF3-434F-86DC-5E981649059C}"/>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16</a:t>
            </a:fld>
            <a:endParaRPr lang="en-US" spc="85" dirty="0"/>
          </a:p>
        </p:txBody>
      </p:sp>
      <p:pic>
        <p:nvPicPr>
          <p:cNvPr id="5" name="Picture 5">
            <a:extLst>
              <a:ext uri="{FF2B5EF4-FFF2-40B4-BE49-F238E27FC236}">
                <a16:creationId xmlns="" xmlns:a16="http://schemas.microsoft.com/office/drawing/2014/main" id="{234720F7-F05F-814A-A930-C67A4E871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951" y="1241378"/>
            <a:ext cx="6217767" cy="2581767"/>
          </a:xfrm>
          <a:prstGeom prst="rect">
            <a:avLst/>
          </a:prstGeom>
        </p:spPr>
      </p:pic>
    </p:spTree>
    <p:extLst>
      <p:ext uri="{BB962C8B-B14F-4D97-AF65-F5344CB8AC3E}">
        <p14:creationId xmlns:p14="http://schemas.microsoft.com/office/powerpoint/2010/main" val="1761317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7DE29A-DF30-5543-BCA9-91CEF66C89A1}"/>
              </a:ext>
            </a:extLst>
          </p:cNvPr>
          <p:cNvSpPr>
            <a:spLocks noGrp="1"/>
          </p:cNvSpPr>
          <p:nvPr>
            <p:ph type="title"/>
          </p:nvPr>
        </p:nvSpPr>
        <p:spPr>
          <a:xfrm>
            <a:off x="1929423" y="638785"/>
            <a:ext cx="4811347" cy="797943"/>
          </a:xfrm>
        </p:spPr>
        <p:txBody>
          <a:bodyPr/>
          <a:lstStyle/>
          <a:p>
            <a:pPr fontAlgn="base"/>
            <a:r>
              <a:rPr lang="en-US" sz="2400" i="0">
                <a:solidFill>
                  <a:schemeClr val="accent1"/>
                </a:solidFill>
                <a:effectLst/>
                <a:latin typeface="ArialRoundedMTforSE_Latin"/>
              </a:rPr>
              <a:t>Air-handling units solutions</a:t>
            </a:r>
            <a:br>
              <a:rPr lang="en-US" sz="2400" i="0">
                <a:solidFill>
                  <a:schemeClr val="accent1"/>
                </a:solidFill>
                <a:effectLst/>
                <a:latin typeface="ArialRoundedMTforSE_Latin"/>
              </a:rPr>
            </a:br>
            <a:endParaRPr lang="en-US" sz="2400">
              <a:solidFill>
                <a:schemeClr val="accent1"/>
              </a:solidFill>
            </a:endParaRPr>
          </a:p>
        </p:txBody>
      </p:sp>
      <p:sp>
        <p:nvSpPr>
          <p:cNvPr id="3" name="Text Placeholder 2">
            <a:extLst>
              <a:ext uri="{FF2B5EF4-FFF2-40B4-BE49-F238E27FC236}">
                <a16:creationId xmlns="" xmlns:a16="http://schemas.microsoft.com/office/drawing/2014/main" id="{5E7FD588-959E-BA48-9F55-C4F7851AE8E3}"/>
              </a:ext>
            </a:extLst>
          </p:cNvPr>
          <p:cNvSpPr>
            <a:spLocks noGrp="1"/>
          </p:cNvSpPr>
          <p:nvPr>
            <p:ph type="body" idx="1"/>
          </p:nvPr>
        </p:nvSpPr>
        <p:spPr>
          <a:xfrm>
            <a:off x="360776" y="1436728"/>
            <a:ext cx="3768285" cy="3323987"/>
          </a:xfrm>
        </p:spPr>
        <p:txBody>
          <a:bodyPr/>
          <a:lstStyle/>
          <a:p>
            <a:pPr fontAlgn="base"/>
            <a:r>
              <a:rPr lang="en-US">
                <a:effectLst/>
                <a:latin typeface="inherit"/>
              </a:rPr>
              <a:t>Solution for simple or compact air handling units, heat recovery units and ventilation units.</a:t>
            </a:r>
          </a:p>
          <a:p>
            <a:pPr fontAlgn="base"/>
            <a:endParaRPr lang="en-US">
              <a:effectLst/>
              <a:latin typeface="inherit"/>
            </a:endParaRPr>
          </a:p>
          <a:p>
            <a:pPr fontAlgn="base"/>
            <a:r>
              <a:rPr lang="en-US" b="1">
                <a:solidFill>
                  <a:srgbClr val="333333"/>
                </a:solidFill>
                <a:effectLst/>
                <a:latin typeface="inherit"/>
              </a:rPr>
              <a:t>Solution</a:t>
            </a:r>
          </a:p>
          <a:p>
            <a:pPr fontAlgn="base"/>
            <a:r>
              <a:rPr lang="en-US">
                <a:effectLst/>
              </a:rPr>
              <a:t>Solution based on the Modicon M171 optimized logic controller, which allows you to build your equipment for simple and compact machines.</a:t>
            </a:r>
          </a:p>
          <a:p>
            <a:pPr fontAlgn="base"/>
            <a:endParaRPr lang="en-US"/>
          </a:p>
        </p:txBody>
      </p:sp>
      <p:sp>
        <p:nvSpPr>
          <p:cNvPr id="4" name="Slide Number Placeholder 3">
            <a:extLst>
              <a:ext uri="{FF2B5EF4-FFF2-40B4-BE49-F238E27FC236}">
                <a16:creationId xmlns="" xmlns:a16="http://schemas.microsoft.com/office/drawing/2014/main" id="{CAB8ACA9-741F-7948-B74E-EDAAF1540583}"/>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17</a:t>
            </a:fld>
            <a:endParaRPr lang="en-US" spc="85" dirty="0"/>
          </a:p>
        </p:txBody>
      </p:sp>
      <p:pic>
        <p:nvPicPr>
          <p:cNvPr id="5" name="Picture 4">
            <a:extLst>
              <a:ext uri="{FF2B5EF4-FFF2-40B4-BE49-F238E27FC236}">
                <a16:creationId xmlns="" xmlns:a16="http://schemas.microsoft.com/office/drawing/2014/main" id="{D53E9865-2E17-9040-8840-ACB642D24942}"/>
              </a:ext>
            </a:extLst>
          </p:cNvPr>
          <p:cNvPicPr>
            <a:picLocks noChangeAspect="1"/>
          </p:cNvPicPr>
          <p:nvPr/>
        </p:nvPicPr>
        <p:blipFill rotWithShape="1">
          <a:blip r:embed="rId2"/>
          <a:srcRect l="-1354" t="-1335" r="22705" b="1335"/>
          <a:stretch/>
        </p:blipFill>
        <p:spPr>
          <a:xfrm>
            <a:off x="4335096" y="1374696"/>
            <a:ext cx="4195199" cy="3155186"/>
          </a:xfrm>
          <a:prstGeom prst="rect">
            <a:avLst/>
          </a:prstGeom>
        </p:spPr>
      </p:pic>
      <p:sp>
        <p:nvSpPr>
          <p:cNvPr id="7" name="Text Placeholder 2">
            <a:extLst>
              <a:ext uri="{FF2B5EF4-FFF2-40B4-BE49-F238E27FC236}">
                <a16:creationId xmlns="" xmlns:a16="http://schemas.microsoft.com/office/drawing/2014/main" id="{11E5F853-B403-1C4B-881B-087034836053}"/>
              </a:ext>
            </a:extLst>
          </p:cNvPr>
          <p:cNvSpPr txBox="1">
            <a:spLocks/>
          </p:cNvSpPr>
          <p:nvPr/>
        </p:nvSpPr>
        <p:spPr>
          <a:xfrm>
            <a:off x="360776" y="4244946"/>
            <a:ext cx="8375554" cy="1384995"/>
          </a:xfrm>
          <a:prstGeom prst="rect">
            <a:avLst/>
          </a:prstGeom>
        </p:spPr>
        <p:txBody>
          <a:bodyPr wrap="square" lIns="0" tIns="0" rIns="0" bIns="0">
            <a:spAutoFit/>
          </a:bodyPr>
          <a:lstStyle>
            <a:lvl1pPr marL="0">
              <a:defRPr sz="1800" b="0" i="0">
                <a:solidFill>
                  <a:schemeClr val="tx1"/>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fontAlgn="base"/>
            <a:endParaRPr lang="en-US" kern="0"/>
          </a:p>
          <a:p>
            <a:pPr fontAlgn="base"/>
            <a:r>
              <a:rPr lang="en-US" b="1" kern="0">
                <a:solidFill>
                  <a:srgbClr val="333333"/>
                </a:solidFill>
                <a:latin typeface="inherit"/>
              </a:rPr>
              <a:t>Benefits</a:t>
            </a:r>
          </a:p>
          <a:p>
            <a:pPr fontAlgn="base"/>
            <a:r>
              <a:rPr lang="en-US" kern="0"/>
              <a:t>&gt; Solution can be tailored to your needs with the Modicon M171 optimized logic controller: in 24V AC/DC and 110-230VAC.</a:t>
            </a:r>
          </a:p>
          <a:p>
            <a:pPr fontAlgn="base"/>
            <a:r>
              <a:rPr lang="en-US" kern="0"/>
              <a:t>&gt; Compact controller reduces cabinet size in DIN package or flush mounting.</a:t>
            </a:r>
          </a:p>
        </p:txBody>
      </p:sp>
    </p:spTree>
    <p:extLst>
      <p:ext uri="{BB962C8B-B14F-4D97-AF65-F5344CB8AC3E}">
        <p14:creationId xmlns:p14="http://schemas.microsoft.com/office/powerpoint/2010/main" val="1589127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E2DB0-0F3F-5F4E-8A22-C27168A06C87}"/>
              </a:ext>
            </a:extLst>
          </p:cNvPr>
          <p:cNvSpPr>
            <a:spLocks noGrp="1"/>
          </p:cNvSpPr>
          <p:nvPr>
            <p:ph type="title"/>
          </p:nvPr>
        </p:nvSpPr>
        <p:spPr>
          <a:xfrm>
            <a:off x="574302" y="617556"/>
            <a:ext cx="8641080" cy="738664"/>
          </a:xfrm>
        </p:spPr>
        <p:txBody>
          <a:bodyPr/>
          <a:lstStyle/>
          <a:p>
            <a:r>
              <a:rPr lang="en-US" sz="2400"/>
              <a:t>* Precision weather station VANTAGE PRO 2. (DAVIS)</a:t>
            </a:r>
            <a:br>
              <a:rPr lang="en-US" sz="2400"/>
            </a:br>
            <a:r>
              <a:rPr lang="en-US" sz="2400"/>
              <a:t>* ETL3000/ETLONE Multi-Component Air Quality Monitor.</a:t>
            </a:r>
          </a:p>
        </p:txBody>
      </p:sp>
      <p:sp>
        <p:nvSpPr>
          <p:cNvPr id="3" name="Text Placeholder 2">
            <a:extLst>
              <a:ext uri="{FF2B5EF4-FFF2-40B4-BE49-F238E27FC236}">
                <a16:creationId xmlns="" xmlns:a16="http://schemas.microsoft.com/office/drawing/2014/main" id="{EAD278BA-4F3C-5142-945A-6B90B94094A2}"/>
              </a:ext>
            </a:extLst>
          </p:cNvPr>
          <p:cNvSpPr>
            <a:spLocks noGrp="1"/>
          </p:cNvSpPr>
          <p:nvPr>
            <p:ph type="body" idx="1"/>
          </p:nvPr>
        </p:nvSpPr>
        <p:spPr>
          <a:xfrm>
            <a:off x="650991" y="1717633"/>
            <a:ext cx="2704305" cy="3530131"/>
          </a:xfrm>
        </p:spPr>
        <p:txBody>
          <a:bodyPr/>
          <a:lstStyle/>
          <a:p>
            <a:pPr fontAlgn="base"/>
            <a:r>
              <a:rPr lang="en-US" b="1" i="0">
                <a:solidFill>
                  <a:srgbClr val="484848"/>
                </a:solidFill>
                <a:effectLst/>
                <a:latin typeface="Arial" panose="020B0604020202020204" pitchFamily="34" charset="0"/>
              </a:rPr>
              <a:t>Wireless Vantage Pro2™ with Standard Radiation Shield</a:t>
            </a:r>
          </a:p>
          <a:p>
            <a:pPr fontAlgn="base"/>
            <a:endParaRPr lang="en-US" b="1" i="0">
              <a:solidFill>
                <a:srgbClr val="484848"/>
              </a:solidFill>
              <a:effectLst/>
              <a:latin typeface="Arial" panose="020B0604020202020204" pitchFamily="34" charset="0"/>
            </a:endParaRPr>
          </a:p>
          <a:p>
            <a:pPr fontAlgn="base"/>
            <a:r>
              <a:rPr lang="en-US" b="0" i="0">
                <a:solidFill>
                  <a:srgbClr val="484848"/>
                </a:solidFill>
                <a:effectLst/>
                <a:latin typeface="Open Sans"/>
              </a:rPr>
              <a:t>A weather station with customizable features and robust performance: perfect for the serious weather watcher.</a:t>
            </a:r>
          </a:p>
        </p:txBody>
      </p:sp>
      <p:sp>
        <p:nvSpPr>
          <p:cNvPr id="4" name="Slide Number Placeholder 3">
            <a:extLst>
              <a:ext uri="{FF2B5EF4-FFF2-40B4-BE49-F238E27FC236}">
                <a16:creationId xmlns="" xmlns:a16="http://schemas.microsoft.com/office/drawing/2014/main" id="{A428E19E-02B2-8D42-B156-E233CB1A76B1}"/>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18</a:t>
            </a:fld>
            <a:endParaRPr lang="en-US" spc="85" dirty="0"/>
          </a:p>
        </p:txBody>
      </p:sp>
      <p:pic>
        <p:nvPicPr>
          <p:cNvPr id="6" name="Picture 7">
            <a:extLst>
              <a:ext uri="{FF2B5EF4-FFF2-40B4-BE49-F238E27FC236}">
                <a16:creationId xmlns="" xmlns:a16="http://schemas.microsoft.com/office/drawing/2014/main" id="{E14C00F9-F63B-FD4E-B838-EF6965F60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296" y="2143215"/>
            <a:ext cx="2229448" cy="2805941"/>
          </a:xfrm>
          <a:prstGeom prst="rect">
            <a:avLst/>
          </a:prstGeom>
        </p:spPr>
      </p:pic>
      <p:pic>
        <p:nvPicPr>
          <p:cNvPr id="8" name="Picture 6">
            <a:extLst>
              <a:ext uri="{FF2B5EF4-FFF2-40B4-BE49-F238E27FC236}">
                <a16:creationId xmlns="" xmlns:a16="http://schemas.microsoft.com/office/drawing/2014/main" id="{93DF8F09-7448-D744-B5ED-EE8606BDE2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1" y="1717890"/>
            <a:ext cx="2778008" cy="3647800"/>
          </a:xfrm>
          <a:prstGeom prst="rect">
            <a:avLst/>
          </a:prstGeom>
        </p:spPr>
      </p:pic>
    </p:spTree>
    <p:extLst>
      <p:ext uri="{BB962C8B-B14F-4D97-AF65-F5344CB8AC3E}">
        <p14:creationId xmlns:p14="http://schemas.microsoft.com/office/powerpoint/2010/main" val="301353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DE3089-FE76-F846-8135-3F811A7881DD}"/>
              </a:ext>
            </a:extLst>
          </p:cNvPr>
          <p:cNvSpPr>
            <a:spLocks noGrp="1"/>
          </p:cNvSpPr>
          <p:nvPr>
            <p:ph type="title"/>
          </p:nvPr>
        </p:nvSpPr>
        <p:spPr>
          <a:xfrm>
            <a:off x="691987" y="742857"/>
            <a:ext cx="7522308" cy="653925"/>
          </a:xfrm>
        </p:spPr>
        <p:txBody>
          <a:bodyPr/>
          <a:lstStyle/>
          <a:p>
            <a:r>
              <a:rPr lang="en-US" sz="2400"/>
              <a:t>48.4 kW Solar Power Plant (On-Grid) with Weather Station. (ABB)</a:t>
            </a:r>
          </a:p>
        </p:txBody>
      </p:sp>
      <p:sp>
        <p:nvSpPr>
          <p:cNvPr id="3" name="Text Placeholder 2">
            <a:extLst>
              <a:ext uri="{FF2B5EF4-FFF2-40B4-BE49-F238E27FC236}">
                <a16:creationId xmlns="" xmlns:a16="http://schemas.microsoft.com/office/drawing/2014/main" id="{6EEAC276-82A1-3C48-A186-00B014A4EA5D}"/>
              </a:ext>
            </a:extLst>
          </p:cNvPr>
          <p:cNvSpPr>
            <a:spLocks noGrp="1"/>
          </p:cNvSpPr>
          <p:nvPr>
            <p:ph type="body" idx="1"/>
          </p:nvPr>
        </p:nvSpPr>
        <p:spPr>
          <a:xfrm>
            <a:off x="516565" y="1623922"/>
            <a:ext cx="3008499" cy="4130555"/>
          </a:xfrm>
        </p:spPr>
        <p:txBody>
          <a:bodyPr/>
          <a:lstStyle/>
          <a:p>
            <a:r>
              <a:rPr lang="ar-SA"/>
              <a:t>- </a:t>
            </a:r>
            <a:r>
              <a:rPr lang="en-US"/>
              <a:t>The station make student learn and study how do solar panels work for your home and other prepossess. </a:t>
            </a:r>
          </a:p>
          <a:p>
            <a:r>
              <a:rPr lang="ar-SA"/>
              <a:t>- </a:t>
            </a:r>
            <a:r>
              <a:rPr lang="en-US"/>
              <a:t>Solar panels work by</a:t>
            </a:r>
            <a:r>
              <a:rPr lang="ar-SA"/>
              <a:t> </a:t>
            </a:r>
            <a:r>
              <a:rPr lang="en-US"/>
              <a:t>absorbing sunlight with</a:t>
            </a:r>
            <a:r>
              <a:rPr lang="ar-SA"/>
              <a:t> </a:t>
            </a:r>
            <a:r>
              <a:rPr lang="en-US"/>
              <a:t>photovoltaic cells, generating direct current (DC) energy</a:t>
            </a:r>
            <a:r>
              <a:rPr lang="ar-SA"/>
              <a:t>,</a:t>
            </a:r>
            <a:r>
              <a:rPr lang="en-US"/>
              <a:t> and</a:t>
            </a:r>
            <a:r>
              <a:rPr lang="ar-SA"/>
              <a:t> </a:t>
            </a:r>
            <a:r>
              <a:rPr lang="en-US"/>
              <a:t>then converting it to usable alternating current (AC) energy with the help of inverter technology.</a:t>
            </a:r>
          </a:p>
        </p:txBody>
      </p:sp>
      <p:sp>
        <p:nvSpPr>
          <p:cNvPr id="4" name="Slide Number Placeholder 3">
            <a:extLst>
              <a:ext uri="{FF2B5EF4-FFF2-40B4-BE49-F238E27FC236}">
                <a16:creationId xmlns="" xmlns:a16="http://schemas.microsoft.com/office/drawing/2014/main" id="{CDF25856-4329-F148-96D3-7CAC453F3F53}"/>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19</a:t>
            </a:fld>
            <a:endParaRPr lang="en-US" spc="85" dirty="0"/>
          </a:p>
        </p:txBody>
      </p:sp>
      <p:pic>
        <p:nvPicPr>
          <p:cNvPr id="5" name="Picture 5">
            <a:extLst>
              <a:ext uri="{FF2B5EF4-FFF2-40B4-BE49-F238E27FC236}">
                <a16:creationId xmlns="" xmlns:a16="http://schemas.microsoft.com/office/drawing/2014/main" id="{78883366-0C3C-E942-B8B2-EA969B0A6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192" y="1257644"/>
            <a:ext cx="5358228" cy="2421430"/>
          </a:xfrm>
          <a:prstGeom prst="rect">
            <a:avLst/>
          </a:prstGeom>
        </p:spPr>
      </p:pic>
      <p:pic>
        <p:nvPicPr>
          <p:cNvPr id="6" name="Picture 6">
            <a:extLst>
              <a:ext uri="{FF2B5EF4-FFF2-40B4-BE49-F238E27FC236}">
                <a16:creationId xmlns="" xmlns:a16="http://schemas.microsoft.com/office/drawing/2014/main" id="{EA1BE631-2899-A743-A440-29550566F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462" y="3866898"/>
            <a:ext cx="5284958" cy="2534368"/>
          </a:xfrm>
          <a:prstGeom prst="rect">
            <a:avLst/>
          </a:prstGeom>
        </p:spPr>
      </p:pic>
    </p:spTree>
    <p:extLst>
      <p:ext uri="{BB962C8B-B14F-4D97-AF65-F5344CB8AC3E}">
        <p14:creationId xmlns:p14="http://schemas.microsoft.com/office/powerpoint/2010/main" val="125296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2895600"/>
            <a:ext cx="4381500" cy="2923877"/>
          </a:xfrm>
        </p:spPr>
        <p:txBody>
          <a:bodyPr lIns="91440"/>
          <a:lstStyle/>
          <a:p>
            <a:pPr marL="285750" indent="-285750">
              <a:buFontTx/>
              <a:buChar char="-"/>
            </a:pPr>
            <a:endParaRPr lang="en-US" sz="800" b="1" dirty="0" smtClean="0"/>
          </a:p>
          <a:p>
            <a:r>
              <a:rPr lang="en-US" b="1" dirty="0" smtClean="0"/>
              <a:t>    Objectives</a:t>
            </a:r>
            <a:endParaRPr lang="en-US" b="1" dirty="0" smtClean="0"/>
          </a:p>
          <a:p>
            <a:pPr marL="285750" indent="-285750">
              <a:buFontTx/>
              <a:buChar char="-"/>
            </a:pPr>
            <a:endParaRPr lang="en-US" sz="200" b="1" dirty="0" smtClean="0"/>
          </a:p>
          <a:p>
            <a:pPr marL="285750" indent="-285750">
              <a:buFontTx/>
              <a:buChar char="-"/>
            </a:pPr>
            <a:r>
              <a:rPr lang="en-US" dirty="0" smtClean="0"/>
              <a:t>Link </a:t>
            </a:r>
            <a:r>
              <a:rPr lang="en-US" dirty="0"/>
              <a:t>the researches related to energy with the current needs and future plan </a:t>
            </a:r>
            <a:r>
              <a:rPr lang="en-US" dirty="0" smtClean="0"/>
              <a:t>of </a:t>
            </a:r>
            <a:r>
              <a:rPr lang="en-US" dirty="0"/>
              <a:t>the AAST and community</a:t>
            </a:r>
          </a:p>
          <a:p>
            <a:pPr marL="285750" indent="-285750">
              <a:buFontTx/>
              <a:buChar char="-"/>
            </a:pPr>
            <a:r>
              <a:rPr lang="en-US" dirty="0" smtClean="0"/>
              <a:t>Integrate </a:t>
            </a:r>
            <a:r>
              <a:rPr lang="en-US" dirty="0"/>
              <a:t>and support the research through the encouragement of </a:t>
            </a:r>
            <a:r>
              <a:rPr lang="en-US" dirty="0" smtClean="0"/>
              <a:t>multi-discipline </a:t>
            </a:r>
            <a:r>
              <a:rPr lang="en-US" dirty="0"/>
              <a:t>project to deliver an innovative solution</a:t>
            </a:r>
          </a:p>
          <a:p>
            <a:pPr marL="285750" indent="-285750">
              <a:buFontTx/>
              <a:buChar char="-"/>
            </a:pPr>
            <a:r>
              <a:rPr lang="en-US" dirty="0" smtClean="0"/>
              <a:t>Make </a:t>
            </a:r>
            <a:r>
              <a:rPr lang="en-US" dirty="0"/>
              <a:t>AAST as a center of excellence in the field of energy </a:t>
            </a:r>
            <a:endParaRPr lang="en-US" b="1" dirty="0"/>
          </a:p>
        </p:txBody>
      </p:sp>
      <p:sp>
        <p:nvSpPr>
          <p:cNvPr id="4" name="Slide Number Placeholder 3"/>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2</a:t>
            </a:fld>
            <a:endParaRPr lang="en-US" spc="85" dirty="0"/>
          </a:p>
        </p:txBody>
      </p:sp>
      <p:sp>
        <p:nvSpPr>
          <p:cNvPr id="5" name="Title 1"/>
          <p:cNvSpPr>
            <a:spLocks noGrp="1"/>
          </p:cNvSpPr>
          <p:nvPr>
            <p:ph type="title"/>
          </p:nvPr>
        </p:nvSpPr>
        <p:spPr>
          <a:xfrm>
            <a:off x="304800" y="533400"/>
            <a:ext cx="8640763" cy="430887"/>
          </a:xfrm>
        </p:spPr>
        <p:txBody>
          <a:bodyPr/>
          <a:lstStyle/>
          <a:p>
            <a:pPr algn="ctr"/>
            <a:r>
              <a:rPr lang="en-US" sz="2800" u="sng" dirty="0"/>
              <a:t>Energy Research Unit</a:t>
            </a:r>
          </a:p>
        </p:txBody>
      </p:sp>
      <p:sp>
        <p:nvSpPr>
          <p:cNvPr id="2" name="Rectangle 1"/>
          <p:cNvSpPr/>
          <p:nvPr/>
        </p:nvSpPr>
        <p:spPr>
          <a:xfrm>
            <a:off x="4397829" y="1219200"/>
            <a:ext cx="4572000" cy="4093428"/>
          </a:xfrm>
          <a:prstGeom prst="rect">
            <a:avLst/>
          </a:prstGeom>
        </p:spPr>
        <p:txBody>
          <a:bodyPr>
            <a:spAutoFit/>
          </a:bodyPr>
          <a:lstStyle/>
          <a:p>
            <a:pPr algn="r" rtl="1"/>
            <a:r>
              <a:rPr lang="ar-EG" sz="2000" b="1" dirty="0" smtClean="0">
                <a:latin typeface="Calibri" pitchFamily="34" charset="0"/>
                <a:cs typeface="Calibri" pitchFamily="34" charset="0"/>
              </a:rPr>
              <a:t>الرسالة:-</a:t>
            </a:r>
            <a:endParaRPr lang="ar-EG" sz="2000" b="1" dirty="0">
              <a:latin typeface="Calibri" pitchFamily="34" charset="0"/>
              <a:cs typeface="Calibri" pitchFamily="34" charset="0"/>
            </a:endParaRPr>
          </a:p>
          <a:p>
            <a:pPr algn="r" rtl="1"/>
            <a:r>
              <a:rPr lang="ar-EG" sz="2000" dirty="0" smtClean="0">
                <a:latin typeface="Calibri" pitchFamily="34" charset="0"/>
                <a:cs typeface="Calibri" pitchFamily="34" charset="0"/>
              </a:rPr>
              <a:t>ربط </a:t>
            </a:r>
            <a:r>
              <a:rPr lang="ar-EG" sz="2000" dirty="0">
                <a:latin typeface="Calibri" pitchFamily="34" charset="0"/>
                <a:cs typeface="Calibri" pitchFamily="34" charset="0"/>
              </a:rPr>
              <a:t>أبحاث الطاقة باحتياجات المجتمع من أجل العثور </a:t>
            </a:r>
            <a:r>
              <a:rPr lang="ar-EG" sz="2000" dirty="0" smtClean="0">
                <a:latin typeface="Calibri" pitchFamily="34" charset="0"/>
                <a:cs typeface="Calibri" pitchFamily="34" charset="0"/>
              </a:rPr>
              <a:t>على حل </a:t>
            </a:r>
            <a:r>
              <a:rPr lang="ar-EG" sz="2000" dirty="0">
                <a:latin typeface="Calibri" pitchFamily="34" charset="0"/>
                <a:cs typeface="Calibri" pitchFamily="34" charset="0"/>
              </a:rPr>
              <a:t>قابل للتنفيذ لمشاكل الطاقة ، </a:t>
            </a:r>
            <a:r>
              <a:rPr lang="ar-EG" sz="2000" dirty="0" smtClean="0">
                <a:latin typeface="Calibri" pitchFamily="34" charset="0"/>
                <a:cs typeface="Calibri" pitchFamily="34" charset="0"/>
              </a:rPr>
              <a:t>الإضافة </a:t>
            </a:r>
            <a:r>
              <a:rPr lang="ar-EG" sz="2000" dirty="0">
                <a:latin typeface="Calibri" pitchFamily="34" charset="0"/>
                <a:cs typeface="Calibri" pitchFamily="34" charset="0"/>
              </a:rPr>
              <a:t>إلى تقديم </a:t>
            </a:r>
            <a:r>
              <a:rPr lang="ar-EG" sz="2000" dirty="0" smtClean="0">
                <a:latin typeface="Calibri" pitchFamily="34" charset="0"/>
                <a:cs typeface="Calibri" pitchFamily="34" charset="0"/>
              </a:rPr>
              <a:t>الدعم التقني في </a:t>
            </a:r>
            <a:r>
              <a:rPr lang="en-US" sz="2000" dirty="0" smtClean="0">
                <a:latin typeface="Calibri" pitchFamily="34" charset="0"/>
                <a:cs typeface="Calibri" pitchFamily="34" charset="0"/>
              </a:rPr>
              <a:t>AAST</a:t>
            </a:r>
            <a:r>
              <a:rPr lang="ar-EG" sz="2000" dirty="0" smtClean="0">
                <a:latin typeface="Calibri" pitchFamily="34" charset="0"/>
                <a:cs typeface="Calibri" pitchFamily="34" charset="0"/>
              </a:rPr>
              <a:t> </a:t>
            </a:r>
            <a:r>
              <a:rPr lang="en-US" sz="2000" dirty="0" smtClean="0">
                <a:latin typeface="Calibri" pitchFamily="34" charset="0"/>
                <a:cs typeface="Calibri" pitchFamily="34" charset="0"/>
              </a:rPr>
              <a:t> </a:t>
            </a:r>
            <a:r>
              <a:rPr lang="ar-EG" sz="2000" dirty="0" smtClean="0">
                <a:latin typeface="Calibri" pitchFamily="34" charset="0"/>
                <a:cs typeface="Calibri" pitchFamily="34" charset="0"/>
              </a:rPr>
              <a:t>والمجتمع.</a:t>
            </a:r>
            <a:endParaRPr lang="ar-EG" sz="2000" dirty="0">
              <a:latin typeface="Calibri" pitchFamily="34" charset="0"/>
              <a:cs typeface="Calibri" pitchFamily="34" charset="0"/>
            </a:endParaRPr>
          </a:p>
          <a:p>
            <a:pPr algn="r" rtl="1"/>
            <a:endParaRPr lang="ar-EG" sz="2000" dirty="0">
              <a:latin typeface="Calibri" pitchFamily="34" charset="0"/>
              <a:cs typeface="Calibri" pitchFamily="34" charset="0"/>
            </a:endParaRPr>
          </a:p>
          <a:p>
            <a:pPr algn="r" rtl="1"/>
            <a:r>
              <a:rPr lang="ar-EG" sz="2000" b="1" dirty="0" smtClean="0">
                <a:latin typeface="Calibri" pitchFamily="34" charset="0"/>
                <a:cs typeface="Calibri" pitchFamily="34" charset="0"/>
              </a:rPr>
              <a:t>الأهداف:-</a:t>
            </a:r>
          </a:p>
          <a:p>
            <a:pPr algn="r" rtl="1"/>
            <a:r>
              <a:rPr lang="ar-EG" sz="2000" dirty="0">
                <a:latin typeface="Calibri" pitchFamily="34" charset="0"/>
                <a:cs typeface="Calibri" pitchFamily="34" charset="0"/>
              </a:rPr>
              <a:t>-</a:t>
            </a:r>
            <a:r>
              <a:rPr lang="ar-EG" sz="2000" dirty="0" smtClean="0">
                <a:latin typeface="Calibri" pitchFamily="34" charset="0"/>
                <a:cs typeface="Calibri" pitchFamily="34" charset="0"/>
              </a:rPr>
              <a:t> </a:t>
            </a:r>
            <a:r>
              <a:rPr lang="ar-EG" sz="2000" dirty="0">
                <a:latin typeface="Calibri" pitchFamily="34" charset="0"/>
                <a:cs typeface="Calibri" pitchFamily="34" charset="0"/>
              </a:rPr>
              <a:t>ربط البحوث المتعلقة بالطاقة بالاحتياجات الحالية والخطة </a:t>
            </a:r>
            <a:r>
              <a:rPr lang="ar-EG" sz="2000" dirty="0" smtClean="0">
                <a:latin typeface="Calibri" pitchFamily="34" charset="0"/>
                <a:cs typeface="Calibri" pitchFamily="34" charset="0"/>
              </a:rPr>
              <a:t>المستقبلية من </a:t>
            </a:r>
            <a:r>
              <a:rPr lang="en-US" sz="2000" dirty="0" smtClean="0">
                <a:latin typeface="Calibri" pitchFamily="34" charset="0"/>
                <a:cs typeface="Calibri" pitchFamily="34" charset="0"/>
              </a:rPr>
              <a:t>AAST</a:t>
            </a:r>
            <a:r>
              <a:rPr lang="ar-EG" sz="2000" dirty="0" smtClean="0">
                <a:latin typeface="Calibri" pitchFamily="34" charset="0"/>
                <a:cs typeface="Calibri" pitchFamily="34" charset="0"/>
              </a:rPr>
              <a:t> </a:t>
            </a:r>
            <a:r>
              <a:rPr lang="en-US" sz="2000" dirty="0" smtClean="0">
                <a:latin typeface="Calibri" pitchFamily="34" charset="0"/>
                <a:cs typeface="Calibri" pitchFamily="34" charset="0"/>
              </a:rPr>
              <a:t> </a:t>
            </a:r>
            <a:r>
              <a:rPr lang="ar-EG" sz="2000" dirty="0" smtClean="0">
                <a:latin typeface="Calibri" pitchFamily="34" charset="0"/>
                <a:cs typeface="Calibri" pitchFamily="34" charset="0"/>
              </a:rPr>
              <a:t>والمجتمع.</a:t>
            </a:r>
            <a:endParaRPr lang="ar-EG" sz="2000" dirty="0">
              <a:latin typeface="Calibri" pitchFamily="34" charset="0"/>
              <a:cs typeface="Calibri" pitchFamily="34" charset="0"/>
            </a:endParaRPr>
          </a:p>
          <a:p>
            <a:pPr algn="r" rtl="1"/>
            <a:r>
              <a:rPr lang="ar-EG" sz="2000" dirty="0" smtClean="0">
                <a:latin typeface="Calibri" pitchFamily="34" charset="0"/>
                <a:cs typeface="Calibri" pitchFamily="34" charset="0"/>
              </a:rPr>
              <a:t>- تكامل </a:t>
            </a:r>
            <a:r>
              <a:rPr lang="ar-EG" sz="2000" dirty="0">
                <a:latin typeface="Calibri" pitchFamily="34" charset="0"/>
                <a:cs typeface="Calibri" pitchFamily="34" charset="0"/>
              </a:rPr>
              <a:t>ودعم البحث من خلال </a:t>
            </a:r>
            <a:r>
              <a:rPr lang="ar-EG" sz="2000" dirty="0" smtClean="0">
                <a:latin typeface="Calibri" pitchFamily="34" charset="0"/>
                <a:cs typeface="Calibri" pitchFamily="34" charset="0"/>
              </a:rPr>
              <a:t>تشجيع مشروعات متعدد التخصصات </a:t>
            </a:r>
            <a:r>
              <a:rPr lang="ar-EG" sz="2000" dirty="0">
                <a:latin typeface="Calibri" pitchFamily="34" charset="0"/>
                <a:cs typeface="Calibri" pitchFamily="34" charset="0"/>
              </a:rPr>
              <a:t>لتقديم حل </a:t>
            </a:r>
            <a:r>
              <a:rPr lang="ar-EG" sz="2000" dirty="0" smtClean="0">
                <a:latin typeface="Calibri" pitchFamily="34" charset="0"/>
                <a:cs typeface="Calibri" pitchFamily="34" charset="0"/>
              </a:rPr>
              <a:t>مبتكر.</a:t>
            </a:r>
            <a:endParaRPr lang="ar-EG" sz="2000" dirty="0">
              <a:latin typeface="Calibri" pitchFamily="34" charset="0"/>
              <a:cs typeface="Calibri" pitchFamily="34" charset="0"/>
            </a:endParaRPr>
          </a:p>
          <a:p>
            <a:pPr algn="r" rtl="1"/>
            <a:r>
              <a:rPr lang="ar-EG" sz="2000" dirty="0">
                <a:latin typeface="Calibri" pitchFamily="34" charset="0"/>
                <a:cs typeface="Calibri" pitchFamily="34" charset="0"/>
              </a:rPr>
              <a:t> </a:t>
            </a:r>
            <a:r>
              <a:rPr lang="ar-EG" sz="2000" dirty="0" smtClean="0">
                <a:latin typeface="Calibri" pitchFamily="34" charset="0"/>
                <a:cs typeface="Calibri" pitchFamily="34" charset="0"/>
              </a:rPr>
              <a:t>- </a:t>
            </a:r>
            <a:r>
              <a:rPr lang="ar-EG" sz="2000" dirty="0">
                <a:latin typeface="Calibri" pitchFamily="34" charset="0"/>
                <a:cs typeface="Calibri" pitchFamily="34" charset="0"/>
              </a:rPr>
              <a:t>جعل الأكاديمية العربية للعلوم والتكنولوجيا مركزا </a:t>
            </a:r>
            <a:r>
              <a:rPr lang="ar-EG" sz="2000" dirty="0" smtClean="0">
                <a:latin typeface="Calibri" pitchFamily="34" charset="0"/>
                <a:cs typeface="Calibri" pitchFamily="34" charset="0"/>
              </a:rPr>
              <a:t>متميزا </a:t>
            </a:r>
            <a:r>
              <a:rPr lang="ar-EG" sz="2000" dirty="0">
                <a:latin typeface="Calibri" pitchFamily="34" charset="0"/>
                <a:cs typeface="Calibri" pitchFamily="34" charset="0"/>
              </a:rPr>
              <a:t>في مجال الطاقة</a:t>
            </a:r>
          </a:p>
          <a:p>
            <a:pPr algn="r" rtl="1"/>
            <a:endParaRPr lang="ar-EG" sz="2000" dirty="0">
              <a:latin typeface="Calibri" pitchFamily="34" charset="0"/>
              <a:cs typeface="Calibri" pitchFamily="34" charset="0"/>
            </a:endParaRPr>
          </a:p>
        </p:txBody>
      </p:sp>
      <p:sp>
        <p:nvSpPr>
          <p:cNvPr id="6" name="Text Placeholder 2"/>
          <p:cNvSpPr txBox="1">
            <a:spLocks/>
          </p:cNvSpPr>
          <p:nvPr/>
        </p:nvSpPr>
        <p:spPr>
          <a:xfrm>
            <a:off x="457200" y="1066800"/>
            <a:ext cx="4495800" cy="1723549"/>
          </a:xfrm>
          <a:prstGeom prst="rect">
            <a:avLst/>
          </a:prstGeom>
        </p:spPr>
        <p:txBody>
          <a:bodyPr wrap="square" lIns="91440" tIns="0" rIns="0" bIns="0">
            <a:spAutoFit/>
          </a:bodyPr>
          <a:lstStyle>
            <a:lvl1pPr marL="0">
              <a:defRPr sz="1800" b="0" i="0">
                <a:solidFill>
                  <a:schemeClr val="tx1"/>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dirty="0" smtClean="0"/>
              <a:t>Mission</a:t>
            </a:r>
          </a:p>
          <a:p>
            <a:pPr marL="285750" indent="-285750">
              <a:buFontTx/>
              <a:buChar char="-"/>
            </a:pPr>
            <a:endParaRPr lang="en-US" sz="400" b="1" dirty="0" smtClean="0"/>
          </a:p>
          <a:p>
            <a:r>
              <a:rPr lang="en-US" dirty="0" smtClean="0"/>
              <a:t>link the energy research with the</a:t>
            </a:r>
            <a:r>
              <a:rPr lang="ar-EG" dirty="0" smtClean="0"/>
              <a:t> </a:t>
            </a:r>
            <a:r>
              <a:rPr lang="en-US" dirty="0" smtClean="0"/>
              <a:t>community needs in order to find an      implementable solution for energy problems, in addition to deliver the technical support in AAST and community.</a:t>
            </a:r>
            <a:endParaRPr lang="en-US" b="1" dirty="0"/>
          </a:p>
        </p:txBody>
      </p:sp>
    </p:spTree>
    <p:extLst>
      <p:ext uri="{BB962C8B-B14F-4D97-AF65-F5344CB8AC3E}">
        <p14:creationId xmlns:p14="http://schemas.microsoft.com/office/powerpoint/2010/main" val="17393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F0312C-05FE-5A49-90AA-E481B7AA90C9}"/>
              </a:ext>
            </a:extLst>
          </p:cNvPr>
          <p:cNvSpPr>
            <a:spLocks noGrp="1"/>
          </p:cNvSpPr>
          <p:nvPr>
            <p:ph type="title"/>
          </p:nvPr>
        </p:nvSpPr>
        <p:spPr>
          <a:xfrm>
            <a:off x="937813" y="580618"/>
            <a:ext cx="7480008" cy="787074"/>
          </a:xfrm>
        </p:spPr>
        <p:txBody>
          <a:bodyPr/>
          <a:lstStyle/>
          <a:p>
            <a:r>
              <a:rPr lang="en-US" sz="2400"/>
              <a:t>48.4 kW Solar Power Plant (On-Grid) with Weather Station. (ABB)</a:t>
            </a:r>
          </a:p>
        </p:txBody>
      </p:sp>
      <p:sp>
        <p:nvSpPr>
          <p:cNvPr id="3" name="Text Placeholder 2">
            <a:extLst>
              <a:ext uri="{FF2B5EF4-FFF2-40B4-BE49-F238E27FC236}">
                <a16:creationId xmlns="" xmlns:a16="http://schemas.microsoft.com/office/drawing/2014/main" id="{A5969C7A-A39A-7C42-AAA0-3ED2F0F4035B}"/>
              </a:ext>
            </a:extLst>
          </p:cNvPr>
          <p:cNvSpPr>
            <a:spLocks noGrp="1"/>
          </p:cNvSpPr>
          <p:nvPr>
            <p:ph type="body" idx="1"/>
          </p:nvPr>
        </p:nvSpPr>
        <p:spPr>
          <a:xfrm>
            <a:off x="537714" y="1582386"/>
            <a:ext cx="2881517" cy="4694996"/>
          </a:xfrm>
        </p:spPr>
        <p:txBody>
          <a:bodyPr/>
          <a:lstStyle/>
          <a:p>
            <a:r>
              <a:rPr lang="en-US"/>
              <a:t>The productivity of the station can be monitoring with PC Monitoring Software (Aurora Vision) which can </a:t>
            </a:r>
          </a:p>
          <a:p>
            <a:r>
              <a:rPr lang="en-US"/>
              <a:t>give us the states of the station the power right now in KW, energy generation in KWh and</a:t>
            </a:r>
          </a:p>
          <a:p>
            <a:r>
              <a:rPr lang="en-US"/>
              <a:t>environmental from weather station like insolation/ irradiance, ambient temp/ cell temp and wind </a:t>
            </a:r>
          </a:p>
          <a:p>
            <a:r>
              <a:rPr lang="en-US"/>
              <a:t>Direction/ wind speed all of this called the </a:t>
            </a:r>
            <a:r>
              <a:rPr lang="en-US" b="1" u="sng">
                <a:solidFill>
                  <a:schemeClr val="accent2"/>
                </a:solidFill>
              </a:rPr>
              <a:t>plant viewer.</a:t>
            </a:r>
          </a:p>
        </p:txBody>
      </p:sp>
      <p:sp>
        <p:nvSpPr>
          <p:cNvPr id="4" name="Slide Number Placeholder 3">
            <a:extLst>
              <a:ext uri="{FF2B5EF4-FFF2-40B4-BE49-F238E27FC236}">
                <a16:creationId xmlns="" xmlns:a16="http://schemas.microsoft.com/office/drawing/2014/main" id="{3E322D33-8A55-4145-98ED-B34E3FA2B975}"/>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20</a:t>
            </a:fld>
            <a:endParaRPr lang="en-US" spc="85" dirty="0"/>
          </a:p>
        </p:txBody>
      </p:sp>
      <p:pic>
        <p:nvPicPr>
          <p:cNvPr id="5" name="Picture 5">
            <a:extLst>
              <a:ext uri="{FF2B5EF4-FFF2-40B4-BE49-F238E27FC236}">
                <a16:creationId xmlns="" xmlns:a16="http://schemas.microsoft.com/office/drawing/2014/main" id="{5D22267D-B6C8-2E4D-905C-059EE9A7B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2934" y="1677998"/>
            <a:ext cx="5319441" cy="3842564"/>
          </a:xfrm>
          <a:prstGeom prst="rect">
            <a:avLst/>
          </a:prstGeom>
        </p:spPr>
      </p:pic>
      <p:sp>
        <p:nvSpPr>
          <p:cNvPr id="7" name="TextBox 6">
            <a:extLst>
              <a:ext uri="{FF2B5EF4-FFF2-40B4-BE49-F238E27FC236}">
                <a16:creationId xmlns="" xmlns:a16="http://schemas.microsoft.com/office/drawing/2014/main" id="{F299EA82-E41F-1344-965A-6004980C5476}"/>
              </a:ext>
            </a:extLst>
          </p:cNvPr>
          <p:cNvSpPr txBox="1"/>
          <p:nvPr/>
        </p:nvSpPr>
        <p:spPr>
          <a:xfrm rot="10800000" flipV="1">
            <a:off x="5327048" y="1302017"/>
            <a:ext cx="1454426" cy="375981"/>
          </a:xfrm>
          <a:prstGeom prst="rect">
            <a:avLst/>
          </a:prstGeom>
          <a:noFill/>
        </p:spPr>
        <p:txBody>
          <a:bodyPr wrap="square">
            <a:spAutoFit/>
          </a:bodyPr>
          <a:lstStyle/>
          <a:p>
            <a:r>
              <a:rPr lang="en-US" b="1" u="sng">
                <a:solidFill>
                  <a:schemeClr val="accent2"/>
                </a:solidFill>
              </a:rPr>
              <a:t>plant viewer</a:t>
            </a:r>
            <a:endParaRPr lang="en-US"/>
          </a:p>
        </p:txBody>
      </p:sp>
    </p:spTree>
    <p:extLst>
      <p:ext uri="{BB962C8B-B14F-4D97-AF65-F5344CB8AC3E}">
        <p14:creationId xmlns:p14="http://schemas.microsoft.com/office/powerpoint/2010/main" val="3928911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C4F1E58-DAC3-A843-BD20-2D68EE325FC2}"/>
              </a:ext>
            </a:extLst>
          </p:cNvPr>
          <p:cNvSpPr>
            <a:spLocks noGrp="1"/>
          </p:cNvSpPr>
          <p:nvPr>
            <p:ph type="body" idx="1"/>
          </p:nvPr>
        </p:nvSpPr>
        <p:spPr>
          <a:xfrm>
            <a:off x="647414" y="1552767"/>
            <a:ext cx="3520791" cy="3323987"/>
          </a:xfrm>
        </p:spPr>
        <p:txBody>
          <a:bodyPr/>
          <a:lstStyle/>
          <a:p>
            <a:r>
              <a:rPr lang="en-US"/>
              <a:t>Also there is ENTES MPR46S Network Analyzer a microprocessor-based device which are designed to measure all parameters of an electrical networ</a:t>
            </a:r>
            <a:r>
              <a:rPr lang="ar-SA"/>
              <a:t>k,</a:t>
            </a:r>
          </a:p>
          <a:p>
            <a:endParaRPr lang="ar-SA"/>
          </a:p>
          <a:p>
            <a:r>
              <a:rPr lang="en-US"/>
              <a:t>Measured parameters </a:t>
            </a:r>
            <a:r>
              <a:rPr lang="ar-SA"/>
              <a:t>can</a:t>
            </a:r>
            <a:r>
              <a:rPr lang="en-US"/>
              <a:t> be recorded in real-time with flash memory and Real Time </a:t>
            </a:r>
          </a:p>
          <a:p>
            <a:r>
              <a:rPr lang="en-US"/>
              <a:t>Clock Chip. </a:t>
            </a:r>
            <a:endParaRPr lang="ar-SA"/>
          </a:p>
          <a:p>
            <a:endParaRPr lang="ar-SA"/>
          </a:p>
          <a:p>
            <a:r>
              <a:rPr lang="en-US"/>
              <a:t>The recorded values then can be accessed and monitored remotely via RS-485 line with Modbus RTU protocol</a:t>
            </a:r>
            <a:r>
              <a:rPr lang="ar-SA"/>
              <a:t>.</a:t>
            </a:r>
            <a:endParaRPr lang="en-US"/>
          </a:p>
        </p:txBody>
      </p:sp>
      <p:sp>
        <p:nvSpPr>
          <p:cNvPr id="4" name="Slide Number Placeholder 3">
            <a:extLst>
              <a:ext uri="{FF2B5EF4-FFF2-40B4-BE49-F238E27FC236}">
                <a16:creationId xmlns="" xmlns:a16="http://schemas.microsoft.com/office/drawing/2014/main" id="{5E2091DD-F32A-4D4E-9782-474CEA470536}"/>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21</a:t>
            </a:fld>
            <a:endParaRPr lang="en-US" spc="85" dirty="0"/>
          </a:p>
        </p:txBody>
      </p:sp>
      <p:sp>
        <p:nvSpPr>
          <p:cNvPr id="6" name="Title 1">
            <a:extLst>
              <a:ext uri="{FF2B5EF4-FFF2-40B4-BE49-F238E27FC236}">
                <a16:creationId xmlns="" xmlns:a16="http://schemas.microsoft.com/office/drawing/2014/main" id="{90780F7A-69CC-8040-B2DB-3C0C15A7A1A4}"/>
              </a:ext>
            </a:extLst>
          </p:cNvPr>
          <p:cNvSpPr txBox="1">
            <a:spLocks noGrp="1"/>
          </p:cNvSpPr>
          <p:nvPr>
            <p:ph type="title"/>
          </p:nvPr>
        </p:nvSpPr>
        <p:spPr>
          <a:xfrm>
            <a:off x="647414" y="814103"/>
            <a:ext cx="7849170" cy="738664"/>
          </a:xfrm>
          <a:prstGeom prst="rect">
            <a:avLst/>
          </a:prstGeom>
        </p:spPr>
        <p:txBody>
          <a:bodyPr wrap="square" lIns="0" tIns="0" rIns="0" bIns="0">
            <a:spAutoFit/>
          </a:bodyPr>
          <a:lstStyle>
            <a:lvl1pPr>
              <a:defRPr sz="4100" b="1" i="0">
                <a:solidFill>
                  <a:srgbClr val="21798E"/>
                </a:solidFill>
                <a:latin typeface="Arial"/>
                <a:ea typeface="+mj-ea"/>
                <a:cs typeface="Arial"/>
              </a:defRPr>
            </a:lvl1pPr>
          </a:lstStyle>
          <a:p>
            <a:r>
              <a:rPr lang="en-US" sz="2400" kern="0"/>
              <a:t>48.4 kW Solar Power Plant (On-Grid) with Weather Station. (ABB)</a:t>
            </a:r>
          </a:p>
        </p:txBody>
      </p:sp>
      <p:pic>
        <p:nvPicPr>
          <p:cNvPr id="7" name="Picture 7">
            <a:extLst>
              <a:ext uri="{FF2B5EF4-FFF2-40B4-BE49-F238E27FC236}">
                <a16:creationId xmlns="" xmlns:a16="http://schemas.microsoft.com/office/drawing/2014/main" id="{B00C31B1-2E40-1B45-BB42-346CBE303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423" y="1402453"/>
            <a:ext cx="2353766" cy="1868528"/>
          </a:xfrm>
          <a:prstGeom prst="rect">
            <a:avLst/>
          </a:prstGeom>
        </p:spPr>
      </p:pic>
      <p:pic>
        <p:nvPicPr>
          <p:cNvPr id="8" name="Picture 8">
            <a:extLst>
              <a:ext uri="{FF2B5EF4-FFF2-40B4-BE49-F238E27FC236}">
                <a16:creationId xmlns="" xmlns:a16="http://schemas.microsoft.com/office/drawing/2014/main" id="{273357E3-8569-094A-8F5D-850C5C627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988" y="3587019"/>
            <a:ext cx="4517690" cy="2934234"/>
          </a:xfrm>
          <a:prstGeom prst="rect">
            <a:avLst/>
          </a:prstGeom>
        </p:spPr>
      </p:pic>
    </p:spTree>
    <p:extLst>
      <p:ext uri="{BB962C8B-B14F-4D97-AF65-F5344CB8AC3E}">
        <p14:creationId xmlns:p14="http://schemas.microsoft.com/office/powerpoint/2010/main" val="133643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37DA8A-771C-5E4E-B3BD-A279F1F99ADF}"/>
              </a:ext>
            </a:extLst>
          </p:cNvPr>
          <p:cNvSpPr>
            <a:spLocks noGrp="1"/>
          </p:cNvSpPr>
          <p:nvPr>
            <p:ph type="title"/>
          </p:nvPr>
        </p:nvSpPr>
        <p:spPr>
          <a:xfrm>
            <a:off x="1739949" y="697486"/>
            <a:ext cx="5945179" cy="518783"/>
          </a:xfrm>
        </p:spPr>
        <p:txBody>
          <a:bodyPr/>
          <a:lstStyle/>
          <a:p>
            <a:r>
              <a:rPr lang="en-US" sz="2400"/>
              <a:t>Hybrid 10 kW PV Inverter. (InfiniSolar)</a:t>
            </a:r>
          </a:p>
        </p:txBody>
      </p:sp>
      <p:sp>
        <p:nvSpPr>
          <p:cNvPr id="3" name="Text Placeholder 2">
            <a:extLst>
              <a:ext uri="{FF2B5EF4-FFF2-40B4-BE49-F238E27FC236}">
                <a16:creationId xmlns="" xmlns:a16="http://schemas.microsoft.com/office/drawing/2014/main" id="{4FB4DA8B-E6FB-BA43-AD96-EA82578A8615}"/>
              </a:ext>
            </a:extLst>
          </p:cNvPr>
          <p:cNvSpPr>
            <a:spLocks noGrp="1"/>
          </p:cNvSpPr>
          <p:nvPr>
            <p:ph type="body" idx="1"/>
          </p:nvPr>
        </p:nvSpPr>
        <p:spPr>
          <a:xfrm>
            <a:off x="569873" y="1278019"/>
            <a:ext cx="8166457" cy="1661993"/>
          </a:xfrm>
        </p:spPr>
        <p:txBody>
          <a:bodyPr/>
          <a:lstStyle/>
          <a:p>
            <a:r>
              <a:rPr lang="en-US"/>
              <a:t>This hybrid PV inverter can provide power to connected by utilizing PV</a:t>
            </a:r>
            <a:r>
              <a:rPr lang="ar-SA"/>
              <a:t> </a:t>
            </a:r>
            <a:r>
              <a:rPr lang="en-US"/>
              <a:t>Power, utility and battery power.</a:t>
            </a:r>
            <a:endParaRPr lang="ar-SA"/>
          </a:p>
          <a:p>
            <a:pPr algn="just"/>
            <a:r>
              <a:rPr lang="en-US"/>
              <a:t>Depending on different power situation, this hybrid inverter is designed to generate continuous power from PV solar modules (solar panels), battery, and the utility.</a:t>
            </a:r>
            <a:endParaRPr lang="ar-SA"/>
          </a:p>
          <a:p>
            <a:pPr algn="just"/>
            <a:r>
              <a:rPr lang="en-US"/>
              <a:t>There are three operation modes: Grid-Tie with backup, Grid-Tie and Off-Grid.</a:t>
            </a:r>
          </a:p>
        </p:txBody>
      </p:sp>
      <p:sp>
        <p:nvSpPr>
          <p:cNvPr id="4" name="Slide Number Placeholder 3">
            <a:extLst>
              <a:ext uri="{FF2B5EF4-FFF2-40B4-BE49-F238E27FC236}">
                <a16:creationId xmlns="" xmlns:a16="http://schemas.microsoft.com/office/drawing/2014/main" id="{E6984401-50D2-7044-A88F-26CBCDEB2E4D}"/>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22</a:t>
            </a:fld>
            <a:endParaRPr lang="en-US" spc="85" dirty="0"/>
          </a:p>
        </p:txBody>
      </p:sp>
      <p:pic>
        <p:nvPicPr>
          <p:cNvPr id="5" name="Picture 5">
            <a:extLst>
              <a:ext uri="{FF2B5EF4-FFF2-40B4-BE49-F238E27FC236}">
                <a16:creationId xmlns="" xmlns:a16="http://schemas.microsoft.com/office/drawing/2014/main" id="{F94EA126-64C4-4B49-9B1B-C69C3D847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73" y="3078935"/>
            <a:ext cx="4853680" cy="2705100"/>
          </a:xfrm>
          <a:prstGeom prst="rect">
            <a:avLst/>
          </a:prstGeom>
        </p:spPr>
      </p:pic>
      <p:pic>
        <p:nvPicPr>
          <p:cNvPr id="6" name="Picture 6">
            <a:extLst>
              <a:ext uri="{FF2B5EF4-FFF2-40B4-BE49-F238E27FC236}">
                <a16:creationId xmlns="" xmlns:a16="http://schemas.microsoft.com/office/drawing/2014/main" id="{A182E384-53E2-9F41-A3D9-C343B584BD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3333" y="3078935"/>
            <a:ext cx="3232997" cy="2895117"/>
          </a:xfrm>
          <a:prstGeom prst="rect">
            <a:avLst/>
          </a:prstGeom>
        </p:spPr>
      </p:pic>
    </p:spTree>
    <p:extLst>
      <p:ext uri="{BB962C8B-B14F-4D97-AF65-F5344CB8AC3E}">
        <p14:creationId xmlns:p14="http://schemas.microsoft.com/office/powerpoint/2010/main" val="602733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294659-E5CE-D14F-A1FC-069D0DE77022}"/>
              </a:ext>
            </a:extLst>
          </p:cNvPr>
          <p:cNvSpPr>
            <a:spLocks noGrp="1"/>
          </p:cNvSpPr>
          <p:nvPr>
            <p:ph type="title"/>
          </p:nvPr>
        </p:nvSpPr>
        <p:spPr>
          <a:xfrm>
            <a:off x="3490270" y="844025"/>
            <a:ext cx="2859731" cy="556232"/>
          </a:xfrm>
        </p:spPr>
        <p:txBody>
          <a:bodyPr/>
          <a:lstStyle/>
          <a:p>
            <a:r>
              <a:rPr lang="en-US" sz="2400"/>
              <a:t>Training courses</a:t>
            </a:r>
          </a:p>
        </p:txBody>
      </p:sp>
      <p:sp>
        <p:nvSpPr>
          <p:cNvPr id="3" name="Text Placeholder 2">
            <a:extLst>
              <a:ext uri="{FF2B5EF4-FFF2-40B4-BE49-F238E27FC236}">
                <a16:creationId xmlns="" xmlns:a16="http://schemas.microsoft.com/office/drawing/2014/main" id="{7AD3EF62-7F90-2D4A-B130-49E283AD0C9A}"/>
              </a:ext>
            </a:extLst>
          </p:cNvPr>
          <p:cNvSpPr>
            <a:spLocks noGrp="1"/>
          </p:cNvSpPr>
          <p:nvPr>
            <p:ph type="body" idx="1"/>
          </p:nvPr>
        </p:nvSpPr>
        <p:spPr>
          <a:xfrm>
            <a:off x="1068069" y="1717634"/>
            <a:ext cx="7007860" cy="2215991"/>
          </a:xfrm>
        </p:spPr>
        <p:txBody>
          <a:bodyPr/>
          <a:lstStyle/>
          <a:p>
            <a:pPr marL="342900" indent="-342900">
              <a:buAutoNum type="arabicPeriod"/>
            </a:pPr>
            <a:r>
              <a:rPr lang="en-US" dirty="0"/>
              <a:t>Renewable Energy System</a:t>
            </a:r>
          </a:p>
          <a:p>
            <a:pPr marL="342900" indent="-342900">
              <a:buFontTx/>
              <a:buAutoNum type="arabicPeriod"/>
            </a:pPr>
            <a:r>
              <a:rPr lang="en-US" dirty="0"/>
              <a:t>Solar energy</a:t>
            </a:r>
          </a:p>
          <a:p>
            <a:pPr marL="342900" indent="-342900">
              <a:buAutoNum type="arabicPeriod"/>
            </a:pPr>
            <a:r>
              <a:rPr lang="en-US" dirty="0"/>
              <a:t>Practical fundamental solar energy</a:t>
            </a:r>
          </a:p>
          <a:p>
            <a:pPr marL="342900" indent="-342900">
              <a:buAutoNum type="arabicPeriod"/>
            </a:pPr>
            <a:r>
              <a:rPr lang="en-US" dirty="0">
                <a:effectLst/>
              </a:rPr>
              <a:t>Wind Energy System </a:t>
            </a:r>
          </a:p>
          <a:p>
            <a:pPr marL="342900" indent="-342900">
              <a:buAutoNum type="arabicPeriod"/>
            </a:pPr>
            <a:endParaRPr lang="en-US" dirty="0"/>
          </a:p>
          <a:p>
            <a:pPr marL="342900" indent="-342900">
              <a:buAutoNum type="arabicPeriod"/>
            </a:pPr>
            <a:r>
              <a:rPr lang="en-US" dirty="0"/>
              <a:t>Energy Management and Auditing (EMA)</a:t>
            </a:r>
          </a:p>
          <a:p>
            <a:pPr marL="342900" indent="-342900">
              <a:buAutoNum type="arabicPeriod"/>
            </a:pPr>
            <a:r>
              <a:rPr lang="en-US" dirty="0"/>
              <a:t>Building Management system  (BMS)</a:t>
            </a:r>
          </a:p>
          <a:p>
            <a:pPr marL="342900" indent="-342900">
              <a:buAutoNum type="arabicPeriod"/>
            </a:pPr>
            <a:endParaRPr lang="en-US" dirty="0"/>
          </a:p>
        </p:txBody>
      </p:sp>
      <p:sp>
        <p:nvSpPr>
          <p:cNvPr id="4" name="Slide Number Placeholder 3">
            <a:extLst>
              <a:ext uri="{FF2B5EF4-FFF2-40B4-BE49-F238E27FC236}">
                <a16:creationId xmlns="" xmlns:a16="http://schemas.microsoft.com/office/drawing/2014/main" id="{851EC11A-9F9E-7C42-9F99-445AFF1B2610}"/>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23</a:t>
            </a:fld>
            <a:endParaRPr lang="en-US" spc="85" dirty="0"/>
          </a:p>
        </p:txBody>
      </p:sp>
    </p:spTree>
    <p:extLst>
      <p:ext uri="{BB962C8B-B14F-4D97-AF65-F5344CB8AC3E}">
        <p14:creationId xmlns:p14="http://schemas.microsoft.com/office/powerpoint/2010/main" val="1811876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4296B155-CB83-CF42-A1CA-59DF682594E4}"/>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24</a:t>
            </a:fld>
            <a:endParaRPr lang="en-US" spc="85" dirty="0"/>
          </a:p>
        </p:txBody>
      </p:sp>
      <p:graphicFrame>
        <p:nvGraphicFramePr>
          <p:cNvPr id="2" name="Table 1"/>
          <p:cNvGraphicFramePr>
            <a:graphicFrameLocks noGrp="1"/>
          </p:cNvGraphicFramePr>
          <p:nvPr>
            <p:extLst>
              <p:ext uri="{D42A27DB-BD31-4B8C-83A1-F6EECF244321}">
                <p14:modId xmlns:p14="http://schemas.microsoft.com/office/powerpoint/2010/main" val="2230771550"/>
              </p:ext>
            </p:extLst>
          </p:nvPr>
        </p:nvGraphicFramePr>
        <p:xfrm>
          <a:off x="914400" y="762001"/>
          <a:ext cx="7086600" cy="4904867"/>
        </p:xfrm>
        <a:graphic>
          <a:graphicData uri="http://schemas.openxmlformats.org/drawingml/2006/table">
            <a:tbl>
              <a:tblPr firstRow="1" firstCol="1" bandRow="1">
                <a:tableStyleId>{5C22544A-7EE6-4342-B048-85BDC9FD1C3A}</a:tableStyleId>
              </a:tblPr>
              <a:tblGrid>
                <a:gridCol w="1366615">
                  <a:extLst>
                    <a:ext uri="{9D8B030D-6E8A-4147-A177-3AD203B41FA5}">
                      <a16:colId xmlns="" xmlns:a16="http://schemas.microsoft.com/office/drawing/2014/main" val="20000"/>
                    </a:ext>
                  </a:extLst>
                </a:gridCol>
                <a:gridCol w="5719985">
                  <a:extLst>
                    <a:ext uri="{9D8B030D-6E8A-4147-A177-3AD203B41FA5}">
                      <a16:colId xmlns="" xmlns:a16="http://schemas.microsoft.com/office/drawing/2014/main" val="20001"/>
                    </a:ext>
                  </a:extLst>
                </a:gridCol>
              </a:tblGrid>
              <a:tr h="609599">
                <a:tc gridSpan="2">
                  <a:txBody>
                    <a:bodyPr/>
                    <a:lstStyle/>
                    <a:p>
                      <a:pPr marL="0" marR="0" algn="ctr">
                        <a:lnSpc>
                          <a:spcPct val="107000"/>
                        </a:lnSpc>
                        <a:spcBef>
                          <a:spcPts val="0"/>
                        </a:spcBef>
                        <a:spcAft>
                          <a:spcPts val="0"/>
                        </a:spcAft>
                      </a:pPr>
                      <a:r>
                        <a:rPr lang="en-US" sz="2400" u="sng" dirty="0">
                          <a:solidFill>
                            <a:srgbClr val="FFFF00"/>
                          </a:solidFill>
                          <a:effectLst/>
                        </a:rPr>
                        <a:t>1-Renewable Energy System</a:t>
                      </a:r>
                      <a:endParaRPr lang="en-US" sz="2400" u="sng" dirty="0">
                        <a:solidFill>
                          <a:srgbClr val="FFFF00"/>
                        </a:solidFill>
                        <a:effectLst/>
                        <a:latin typeface="Calibri"/>
                        <a:ea typeface="Calibri"/>
                        <a:cs typeface="Arial"/>
                      </a:endParaRPr>
                    </a:p>
                  </a:txBody>
                  <a:tcPr marL="28448" marR="28448" marT="0" marB="0"/>
                </a:tc>
                <a:tc hMerge="1">
                  <a:txBody>
                    <a:bodyPr/>
                    <a:lstStyle/>
                    <a:p>
                      <a:endParaRPr lang="en-US"/>
                    </a:p>
                  </a:txBody>
                  <a:tcPr/>
                </a:tc>
                <a:extLst>
                  <a:ext uri="{0D108BD9-81ED-4DB2-BD59-A6C34878D82A}">
                    <a16:rowId xmlns="" xmlns:a16="http://schemas.microsoft.com/office/drawing/2014/main" val="10000"/>
                  </a:ext>
                </a:extLst>
              </a:tr>
              <a:tr h="1066801">
                <a:tc>
                  <a:txBody>
                    <a:bodyPr/>
                    <a:lstStyle/>
                    <a:p>
                      <a:pPr marL="0" marR="0">
                        <a:lnSpc>
                          <a:spcPct val="107000"/>
                        </a:lnSpc>
                        <a:spcBef>
                          <a:spcPts val="0"/>
                        </a:spcBef>
                        <a:spcAft>
                          <a:spcPts val="0"/>
                        </a:spcAft>
                      </a:pPr>
                      <a:r>
                        <a:rPr lang="en-US" sz="1800" dirty="0">
                          <a:solidFill>
                            <a:srgbClr val="FFFF00"/>
                          </a:solidFill>
                          <a:effectLst/>
                        </a:rPr>
                        <a:t>Learning Outcomes: </a:t>
                      </a:r>
                      <a:endParaRPr lang="en-US" sz="1800" dirty="0">
                        <a:solidFill>
                          <a:srgbClr val="FFFF00"/>
                        </a:solidFill>
                        <a:effectLst/>
                        <a:latin typeface="Calibri"/>
                        <a:ea typeface="Calibri"/>
                        <a:cs typeface="Arial"/>
                      </a:endParaRPr>
                    </a:p>
                  </a:txBody>
                  <a:tcPr marL="28448" marR="28448" marT="0" marB="0"/>
                </a:tc>
                <a:tc>
                  <a:txBody>
                    <a:bodyPr/>
                    <a:lstStyle/>
                    <a:p>
                      <a:pPr marL="0" marR="0">
                        <a:lnSpc>
                          <a:spcPct val="107000"/>
                        </a:lnSpc>
                        <a:spcBef>
                          <a:spcPts val="0"/>
                        </a:spcBef>
                        <a:spcAft>
                          <a:spcPts val="0"/>
                        </a:spcAft>
                      </a:pPr>
                      <a:r>
                        <a:rPr lang="en-US" sz="1800" dirty="0">
                          <a:effectLst/>
                        </a:rPr>
                        <a:t>-Understand the principle of renewable energy. </a:t>
                      </a:r>
                    </a:p>
                    <a:p>
                      <a:pPr marL="0" marR="0">
                        <a:lnSpc>
                          <a:spcPct val="107000"/>
                        </a:lnSpc>
                        <a:spcBef>
                          <a:spcPts val="0"/>
                        </a:spcBef>
                        <a:spcAft>
                          <a:spcPts val="0"/>
                        </a:spcAft>
                      </a:pPr>
                      <a:r>
                        <a:rPr lang="en-US" sz="1800" dirty="0">
                          <a:effectLst/>
                        </a:rPr>
                        <a:t>-Select the suitable renewable energy  resources .</a:t>
                      </a:r>
                    </a:p>
                    <a:p>
                      <a:pPr marL="0" marR="0">
                        <a:lnSpc>
                          <a:spcPct val="107000"/>
                        </a:lnSpc>
                        <a:spcBef>
                          <a:spcPts val="0"/>
                        </a:spcBef>
                        <a:spcAft>
                          <a:spcPts val="0"/>
                        </a:spcAft>
                      </a:pPr>
                      <a:r>
                        <a:rPr lang="en-US" sz="1800" dirty="0">
                          <a:effectLst/>
                        </a:rPr>
                        <a:t>-know different resources  of renewable energy.</a:t>
                      </a:r>
                      <a:endParaRPr lang="en-US" sz="1800" dirty="0">
                        <a:solidFill>
                          <a:srgbClr val="000000"/>
                        </a:solidFill>
                        <a:effectLst/>
                        <a:latin typeface="Calibri"/>
                        <a:ea typeface="Calibri"/>
                        <a:cs typeface="Arial"/>
                      </a:endParaRPr>
                    </a:p>
                  </a:txBody>
                  <a:tcPr marL="28448" marR="28448" marT="0" marB="0"/>
                </a:tc>
                <a:extLst>
                  <a:ext uri="{0D108BD9-81ED-4DB2-BD59-A6C34878D82A}">
                    <a16:rowId xmlns="" xmlns:a16="http://schemas.microsoft.com/office/drawing/2014/main" val="10001"/>
                  </a:ext>
                </a:extLst>
              </a:tr>
              <a:tr h="3048000">
                <a:tc>
                  <a:txBody>
                    <a:bodyPr/>
                    <a:lstStyle/>
                    <a:p>
                      <a:pPr marL="0" marR="0">
                        <a:lnSpc>
                          <a:spcPct val="107000"/>
                        </a:lnSpc>
                        <a:spcBef>
                          <a:spcPts val="0"/>
                        </a:spcBef>
                        <a:spcAft>
                          <a:spcPts val="0"/>
                        </a:spcAft>
                      </a:pPr>
                      <a:r>
                        <a:rPr lang="en-US" sz="1800" dirty="0">
                          <a:solidFill>
                            <a:srgbClr val="FFFF00"/>
                          </a:solidFill>
                          <a:effectLst/>
                        </a:rPr>
                        <a:t>Course  contents: </a:t>
                      </a:r>
                      <a:endParaRPr lang="en-US" sz="1800" dirty="0">
                        <a:solidFill>
                          <a:srgbClr val="FFFF00"/>
                        </a:solidFill>
                        <a:effectLst/>
                        <a:latin typeface="Calibri"/>
                        <a:ea typeface="Calibri"/>
                        <a:cs typeface="Arial"/>
                      </a:endParaRPr>
                    </a:p>
                  </a:txBody>
                  <a:tcPr marL="28448" marR="28448" marT="0" marB="0"/>
                </a:tc>
                <a:tc>
                  <a:txBody>
                    <a:bodyPr/>
                    <a:lstStyle/>
                    <a:p>
                      <a:pPr marL="0" marR="0">
                        <a:lnSpc>
                          <a:spcPct val="107000"/>
                        </a:lnSpc>
                        <a:spcBef>
                          <a:spcPts val="0"/>
                        </a:spcBef>
                        <a:spcAft>
                          <a:spcPts val="0"/>
                        </a:spcAft>
                      </a:pPr>
                      <a:r>
                        <a:rPr lang="en-US" sz="1800" dirty="0">
                          <a:effectLst/>
                        </a:rPr>
                        <a:t>- Energy resources and overview of world energy. </a:t>
                      </a:r>
                    </a:p>
                    <a:p>
                      <a:pPr marL="0" marR="0">
                        <a:lnSpc>
                          <a:spcPct val="107000"/>
                        </a:lnSpc>
                        <a:spcBef>
                          <a:spcPts val="0"/>
                        </a:spcBef>
                        <a:spcAft>
                          <a:spcPts val="0"/>
                        </a:spcAft>
                      </a:pPr>
                      <a:r>
                        <a:rPr lang="en-US" sz="1800" dirty="0">
                          <a:effectLst/>
                        </a:rPr>
                        <a:t>- Energy demand and production / Consumption .</a:t>
                      </a:r>
                    </a:p>
                    <a:p>
                      <a:pPr marL="0" marR="0">
                        <a:lnSpc>
                          <a:spcPct val="107000"/>
                        </a:lnSpc>
                        <a:spcBef>
                          <a:spcPts val="0"/>
                        </a:spcBef>
                        <a:spcAft>
                          <a:spcPts val="0"/>
                        </a:spcAft>
                      </a:pPr>
                      <a:r>
                        <a:rPr lang="en-US" sz="1800" dirty="0">
                          <a:effectLst/>
                        </a:rPr>
                        <a:t>- Energy conversion and storage.</a:t>
                      </a:r>
                    </a:p>
                    <a:p>
                      <a:pPr marL="0" marR="0">
                        <a:lnSpc>
                          <a:spcPct val="107000"/>
                        </a:lnSpc>
                        <a:spcBef>
                          <a:spcPts val="0"/>
                        </a:spcBef>
                        <a:spcAft>
                          <a:spcPts val="0"/>
                        </a:spcAft>
                      </a:pPr>
                      <a:r>
                        <a:rPr lang="en-US" sz="1800" dirty="0">
                          <a:effectLst/>
                        </a:rPr>
                        <a:t>- solar energy</a:t>
                      </a:r>
                    </a:p>
                    <a:p>
                      <a:pPr marL="0" marR="0">
                        <a:lnSpc>
                          <a:spcPct val="107000"/>
                        </a:lnSpc>
                        <a:spcBef>
                          <a:spcPts val="0"/>
                        </a:spcBef>
                        <a:spcAft>
                          <a:spcPts val="0"/>
                        </a:spcAft>
                      </a:pPr>
                      <a:r>
                        <a:rPr lang="en-US" sz="1800" dirty="0">
                          <a:effectLst/>
                        </a:rPr>
                        <a:t>- wind energy</a:t>
                      </a:r>
                    </a:p>
                    <a:p>
                      <a:pPr marL="0" marR="0">
                        <a:lnSpc>
                          <a:spcPct val="107000"/>
                        </a:lnSpc>
                        <a:spcBef>
                          <a:spcPts val="0"/>
                        </a:spcBef>
                        <a:spcAft>
                          <a:spcPts val="0"/>
                        </a:spcAft>
                      </a:pPr>
                      <a:r>
                        <a:rPr lang="en-US" sz="1800" dirty="0">
                          <a:effectLst/>
                        </a:rPr>
                        <a:t>- Hydro-power</a:t>
                      </a:r>
                    </a:p>
                    <a:p>
                      <a:pPr marL="0" marR="0">
                        <a:lnSpc>
                          <a:spcPct val="107000"/>
                        </a:lnSpc>
                        <a:spcBef>
                          <a:spcPts val="0"/>
                        </a:spcBef>
                        <a:spcAft>
                          <a:spcPts val="0"/>
                        </a:spcAft>
                      </a:pPr>
                      <a:r>
                        <a:rPr lang="en-US" sz="1800" dirty="0">
                          <a:effectLst/>
                        </a:rPr>
                        <a:t>- Bio-energy .</a:t>
                      </a:r>
                    </a:p>
                    <a:p>
                      <a:pPr marL="0" marR="0">
                        <a:lnSpc>
                          <a:spcPct val="107000"/>
                        </a:lnSpc>
                        <a:spcBef>
                          <a:spcPts val="0"/>
                        </a:spcBef>
                        <a:spcAft>
                          <a:spcPts val="0"/>
                        </a:spcAft>
                      </a:pPr>
                      <a:r>
                        <a:rPr lang="en-US" sz="1800" dirty="0">
                          <a:effectLst/>
                        </a:rPr>
                        <a:t>- Practical / Laboratory.</a:t>
                      </a:r>
                    </a:p>
                    <a:p>
                      <a:pPr marL="0" marR="0">
                        <a:lnSpc>
                          <a:spcPct val="107000"/>
                        </a:lnSpc>
                        <a:spcBef>
                          <a:spcPts val="0"/>
                        </a:spcBef>
                        <a:spcAft>
                          <a:spcPts val="0"/>
                        </a:spcAft>
                      </a:pPr>
                      <a:r>
                        <a:rPr lang="en-US" sz="1800" dirty="0">
                          <a:effectLst/>
                        </a:rPr>
                        <a:t>- Advanced topics of renewable energy.</a:t>
                      </a:r>
                    </a:p>
                    <a:p>
                      <a:pPr marL="0" marR="0">
                        <a:lnSpc>
                          <a:spcPct val="107000"/>
                        </a:lnSpc>
                        <a:spcBef>
                          <a:spcPts val="0"/>
                        </a:spcBef>
                        <a:spcAft>
                          <a:spcPts val="0"/>
                        </a:spcAft>
                      </a:pPr>
                      <a:r>
                        <a:rPr lang="en-US" sz="1800" dirty="0">
                          <a:effectLst/>
                        </a:rPr>
                        <a:t>- Application and case study.</a:t>
                      </a:r>
                    </a:p>
                    <a:p>
                      <a:pPr marL="0" marR="0">
                        <a:lnSpc>
                          <a:spcPct val="107000"/>
                        </a:lnSpc>
                        <a:spcBef>
                          <a:spcPts val="0"/>
                        </a:spcBef>
                        <a:spcAft>
                          <a:spcPts val="0"/>
                        </a:spcAft>
                      </a:pPr>
                      <a:r>
                        <a:rPr lang="en-US" sz="1800" dirty="0">
                          <a:effectLst/>
                        </a:rPr>
                        <a:t> </a:t>
                      </a:r>
                      <a:endParaRPr lang="en-US" sz="1800" dirty="0">
                        <a:solidFill>
                          <a:srgbClr val="000000"/>
                        </a:solidFill>
                        <a:effectLst/>
                        <a:latin typeface="Calibri"/>
                        <a:ea typeface="Calibri"/>
                        <a:cs typeface="Arial"/>
                      </a:endParaRPr>
                    </a:p>
                  </a:txBody>
                  <a:tcPr marL="28448" marR="28448"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44284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4296B155-CB83-CF42-A1CA-59DF682594E4}"/>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25</a:t>
            </a:fld>
            <a:endParaRPr lang="en-US" spc="85" dirty="0"/>
          </a:p>
        </p:txBody>
      </p:sp>
      <p:graphicFrame>
        <p:nvGraphicFramePr>
          <p:cNvPr id="2" name="Table 1"/>
          <p:cNvGraphicFramePr>
            <a:graphicFrameLocks noGrp="1"/>
          </p:cNvGraphicFramePr>
          <p:nvPr>
            <p:extLst>
              <p:ext uri="{D42A27DB-BD31-4B8C-83A1-F6EECF244321}">
                <p14:modId xmlns:p14="http://schemas.microsoft.com/office/powerpoint/2010/main" val="3944264998"/>
              </p:ext>
            </p:extLst>
          </p:nvPr>
        </p:nvGraphicFramePr>
        <p:xfrm>
          <a:off x="457200" y="914400"/>
          <a:ext cx="8153400" cy="4724400"/>
        </p:xfrm>
        <a:graphic>
          <a:graphicData uri="http://schemas.openxmlformats.org/drawingml/2006/table">
            <a:tbl>
              <a:tblPr firstRow="1" firstCol="1" bandRow="1">
                <a:tableStyleId>{5C22544A-7EE6-4342-B048-85BDC9FD1C3A}</a:tableStyleId>
              </a:tblPr>
              <a:tblGrid>
                <a:gridCol w="1295400">
                  <a:extLst>
                    <a:ext uri="{9D8B030D-6E8A-4147-A177-3AD203B41FA5}">
                      <a16:colId xmlns="" xmlns:a16="http://schemas.microsoft.com/office/drawing/2014/main" val="20000"/>
                    </a:ext>
                  </a:extLst>
                </a:gridCol>
                <a:gridCol w="6858000">
                  <a:extLst>
                    <a:ext uri="{9D8B030D-6E8A-4147-A177-3AD203B41FA5}">
                      <a16:colId xmlns="" xmlns:a16="http://schemas.microsoft.com/office/drawing/2014/main" val="20001"/>
                    </a:ext>
                  </a:extLst>
                </a:gridCol>
              </a:tblGrid>
              <a:tr h="457199">
                <a:tc gridSpan="2">
                  <a:txBody>
                    <a:bodyPr/>
                    <a:lstStyle/>
                    <a:p>
                      <a:pPr marL="0" marR="0" algn="ctr">
                        <a:lnSpc>
                          <a:spcPct val="107000"/>
                        </a:lnSpc>
                        <a:spcBef>
                          <a:spcPts val="0"/>
                        </a:spcBef>
                        <a:spcAft>
                          <a:spcPts val="0"/>
                        </a:spcAft>
                      </a:pPr>
                      <a:r>
                        <a:rPr lang="en-US" sz="2400" dirty="0">
                          <a:solidFill>
                            <a:srgbClr val="FFFF00"/>
                          </a:solidFill>
                          <a:effectLst/>
                        </a:rPr>
                        <a:t>2-solar Energy </a:t>
                      </a:r>
                      <a:endParaRPr lang="en-US" sz="2400" dirty="0">
                        <a:solidFill>
                          <a:srgbClr val="FFFF00"/>
                        </a:solidFill>
                        <a:effectLst/>
                        <a:latin typeface="Calibri"/>
                        <a:ea typeface="Calibri"/>
                        <a:cs typeface="Arial"/>
                      </a:endParaRPr>
                    </a:p>
                  </a:txBody>
                  <a:tcPr marL="28448" marR="28448" marT="0" marB="0"/>
                </a:tc>
                <a:tc hMerge="1">
                  <a:txBody>
                    <a:bodyPr/>
                    <a:lstStyle/>
                    <a:p>
                      <a:endParaRPr lang="en-US"/>
                    </a:p>
                  </a:txBody>
                  <a:tcPr/>
                </a:tc>
                <a:extLst>
                  <a:ext uri="{0D108BD9-81ED-4DB2-BD59-A6C34878D82A}">
                    <a16:rowId xmlns="" xmlns:a16="http://schemas.microsoft.com/office/drawing/2014/main" val="10000"/>
                  </a:ext>
                </a:extLst>
              </a:tr>
              <a:tr h="1219201">
                <a:tc>
                  <a:txBody>
                    <a:bodyPr/>
                    <a:lstStyle/>
                    <a:p>
                      <a:pPr marL="0" marR="0">
                        <a:lnSpc>
                          <a:spcPct val="107000"/>
                        </a:lnSpc>
                        <a:spcBef>
                          <a:spcPts val="0"/>
                        </a:spcBef>
                        <a:spcAft>
                          <a:spcPts val="0"/>
                        </a:spcAft>
                      </a:pPr>
                      <a:r>
                        <a:rPr lang="en-US" sz="1800" dirty="0">
                          <a:solidFill>
                            <a:srgbClr val="FFFF00"/>
                          </a:solidFill>
                          <a:effectLst/>
                        </a:rPr>
                        <a:t>Learning Outcomes :</a:t>
                      </a:r>
                      <a:endParaRPr lang="en-US" sz="1800" dirty="0">
                        <a:solidFill>
                          <a:srgbClr val="FFFF00"/>
                        </a:solidFill>
                        <a:effectLst/>
                        <a:latin typeface="Calibri"/>
                        <a:ea typeface="Calibri"/>
                        <a:cs typeface="Arial"/>
                      </a:endParaRPr>
                    </a:p>
                  </a:txBody>
                  <a:tcPr marL="28448" marR="28448" marT="0" marB="0"/>
                </a:tc>
                <a:tc>
                  <a:txBody>
                    <a:bodyPr/>
                    <a:lstStyle/>
                    <a:p>
                      <a:pPr marL="0" marR="0" indent="0" defTabSz="914400" eaLnBrk="1" fontAlgn="auto" latinLnBrk="0" hangingPunct="1">
                        <a:lnSpc>
                          <a:spcPct val="107000"/>
                        </a:lnSpc>
                        <a:spcBef>
                          <a:spcPts val="0"/>
                        </a:spcBef>
                        <a:spcAft>
                          <a:spcPts val="0"/>
                        </a:spcAft>
                        <a:buClrTx/>
                        <a:buSzTx/>
                        <a:buFontTx/>
                        <a:buNone/>
                        <a:tabLst/>
                        <a:defRPr/>
                      </a:pPr>
                      <a:r>
                        <a:rPr lang="en-US" sz="1800" dirty="0">
                          <a:effectLst/>
                        </a:rPr>
                        <a:t>-Understand the concept of solar energy.</a:t>
                      </a:r>
                    </a:p>
                    <a:p>
                      <a:pPr marL="0" marR="0" indent="0" defTabSz="914400" eaLnBrk="1" fontAlgn="auto" latinLnBrk="0" hangingPunct="1">
                        <a:lnSpc>
                          <a:spcPct val="107000"/>
                        </a:lnSpc>
                        <a:spcBef>
                          <a:spcPts val="0"/>
                        </a:spcBef>
                        <a:spcAft>
                          <a:spcPts val="0"/>
                        </a:spcAft>
                        <a:buClrTx/>
                        <a:buSzTx/>
                        <a:buFontTx/>
                        <a:buNone/>
                        <a:tabLst/>
                        <a:defRPr/>
                      </a:pPr>
                      <a:r>
                        <a:rPr lang="en-US" sz="1800" dirty="0">
                          <a:effectLst/>
                        </a:rPr>
                        <a:t>-Know  the application of solar thermal system.</a:t>
                      </a:r>
                      <a:endParaRPr lang="en-US" sz="1800" dirty="0">
                        <a:solidFill>
                          <a:srgbClr val="000000"/>
                        </a:solidFill>
                        <a:effectLst/>
                        <a:latin typeface="+mn-lt"/>
                        <a:ea typeface="Calibri"/>
                        <a:cs typeface="Arial"/>
                      </a:endParaRPr>
                    </a:p>
                    <a:p>
                      <a:pPr marL="0" marR="0">
                        <a:lnSpc>
                          <a:spcPct val="107000"/>
                        </a:lnSpc>
                        <a:spcBef>
                          <a:spcPts val="0"/>
                        </a:spcBef>
                        <a:spcAft>
                          <a:spcPts val="0"/>
                        </a:spcAft>
                      </a:pPr>
                      <a:r>
                        <a:rPr lang="en-US" sz="1800" dirty="0">
                          <a:effectLst/>
                        </a:rPr>
                        <a:t>-Design solar thermal system.</a:t>
                      </a:r>
                    </a:p>
                  </a:txBody>
                  <a:tcPr marL="28448" marR="28448" marT="0" marB="0"/>
                </a:tc>
                <a:extLst>
                  <a:ext uri="{0D108BD9-81ED-4DB2-BD59-A6C34878D82A}">
                    <a16:rowId xmlns="" xmlns:a16="http://schemas.microsoft.com/office/drawing/2014/main" val="10001"/>
                  </a:ext>
                </a:extLst>
              </a:tr>
              <a:tr h="3048000">
                <a:tc>
                  <a:txBody>
                    <a:bodyPr/>
                    <a:lstStyle/>
                    <a:p>
                      <a:pPr marL="0" marR="0">
                        <a:lnSpc>
                          <a:spcPct val="107000"/>
                        </a:lnSpc>
                        <a:spcBef>
                          <a:spcPts val="0"/>
                        </a:spcBef>
                        <a:spcAft>
                          <a:spcPts val="0"/>
                        </a:spcAft>
                      </a:pPr>
                      <a:r>
                        <a:rPr lang="en-US" sz="1800" dirty="0">
                          <a:solidFill>
                            <a:srgbClr val="FFFF00"/>
                          </a:solidFill>
                          <a:effectLst/>
                        </a:rPr>
                        <a:t>Course  contents : </a:t>
                      </a:r>
                      <a:endParaRPr lang="en-US" sz="1800" dirty="0">
                        <a:solidFill>
                          <a:srgbClr val="FFFF00"/>
                        </a:solidFill>
                        <a:effectLst/>
                        <a:latin typeface="Calibri"/>
                        <a:ea typeface="Calibri"/>
                        <a:cs typeface="Arial"/>
                      </a:endParaRPr>
                    </a:p>
                  </a:txBody>
                  <a:tcPr marL="28448" marR="28448" marT="0" marB="0"/>
                </a:tc>
                <a:tc>
                  <a:txBody>
                    <a:bodyPr/>
                    <a:lstStyle/>
                    <a:p>
                      <a:pPr marL="0" marR="0" indent="0">
                        <a:lnSpc>
                          <a:spcPct val="107000"/>
                        </a:lnSpc>
                        <a:spcBef>
                          <a:spcPts val="0"/>
                        </a:spcBef>
                        <a:spcAft>
                          <a:spcPts val="0"/>
                        </a:spcAft>
                        <a:buFontTx/>
                        <a:buNone/>
                      </a:pPr>
                      <a:r>
                        <a:rPr lang="en-US" sz="1800" dirty="0">
                          <a:effectLst/>
                        </a:rPr>
                        <a:t>- Fundamental of solar</a:t>
                      </a:r>
                      <a:r>
                        <a:rPr lang="en-US" sz="1800" baseline="0" dirty="0">
                          <a:effectLst/>
                        </a:rPr>
                        <a:t> astronomy</a:t>
                      </a:r>
                      <a:r>
                        <a:rPr lang="ar-EG" sz="1800" baseline="0" dirty="0">
                          <a:effectLst/>
                        </a:rPr>
                        <a:t>.</a:t>
                      </a:r>
                      <a:r>
                        <a:rPr lang="en-US" sz="1800" baseline="0" dirty="0">
                          <a:effectLst/>
                        </a:rPr>
                        <a:t> </a:t>
                      </a:r>
                    </a:p>
                    <a:p>
                      <a:pPr marL="0" marR="0" indent="0">
                        <a:lnSpc>
                          <a:spcPct val="107000"/>
                        </a:lnSpc>
                        <a:spcBef>
                          <a:spcPts val="0"/>
                        </a:spcBef>
                        <a:spcAft>
                          <a:spcPts val="0"/>
                        </a:spcAft>
                        <a:buFontTx/>
                        <a:buNone/>
                      </a:pPr>
                      <a:r>
                        <a:rPr lang="en-US" sz="1800" dirty="0">
                          <a:effectLst/>
                        </a:rPr>
                        <a:t>- Solar radiation</a:t>
                      </a:r>
                      <a:r>
                        <a:rPr lang="en-US" sz="1800" baseline="0" dirty="0">
                          <a:effectLst/>
                        </a:rPr>
                        <a:t>.</a:t>
                      </a:r>
                    </a:p>
                    <a:p>
                      <a:pPr marL="0" marR="0" indent="0">
                        <a:lnSpc>
                          <a:spcPct val="107000"/>
                        </a:lnSpc>
                        <a:spcBef>
                          <a:spcPts val="0"/>
                        </a:spcBef>
                        <a:spcAft>
                          <a:spcPts val="0"/>
                        </a:spcAft>
                        <a:buFontTx/>
                        <a:buNone/>
                      </a:pPr>
                      <a:r>
                        <a:rPr lang="en-US" sz="1800" dirty="0">
                          <a:effectLst/>
                        </a:rPr>
                        <a:t>- Introduction to concentrator</a:t>
                      </a:r>
                      <a:r>
                        <a:rPr lang="en-US" sz="1800" baseline="0" dirty="0">
                          <a:effectLst/>
                        </a:rPr>
                        <a:t> optics.</a:t>
                      </a:r>
                    </a:p>
                    <a:p>
                      <a:pPr marL="0" marR="0" indent="0">
                        <a:lnSpc>
                          <a:spcPct val="107000"/>
                        </a:lnSpc>
                        <a:spcBef>
                          <a:spcPts val="0"/>
                        </a:spcBef>
                        <a:spcAft>
                          <a:spcPts val="0"/>
                        </a:spcAft>
                        <a:buFontTx/>
                        <a:buNone/>
                      </a:pPr>
                      <a:r>
                        <a:rPr lang="en-US" sz="1800" dirty="0">
                          <a:effectLst/>
                        </a:rPr>
                        <a:t>- PV system. </a:t>
                      </a:r>
                    </a:p>
                    <a:p>
                      <a:pPr marL="0" marR="0">
                        <a:lnSpc>
                          <a:spcPct val="107000"/>
                        </a:lnSpc>
                        <a:spcBef>
                          <a:spcPts val="0"/>
                        </a:spcBef>
                        <a:spcAft>
                          <a:spcPts val="0"/>
                        </a:spcAft>
                      </a:pPr>
                      <a:r>
                        <a:rPr lang="en-US" sz="1800" dirty="0">
                          <a:effectLst/>
                        </a:rPr>
                        <a:t>- High temperature systems.</a:t>
                      </a:r>
                    </a:p>
                    <a:p>
                      <a:pPr marL="0" marR="0">
                        <a:lnSpc>
                          <a:spcPct val="107000"/>
                        </a:lnSpc>
                        <a:spcBef>
                          <a:spcPts val="0"/>
                        </a:spcBef>
                        <a:spcAft>
                          <a:spcPts val="0"/>
                        </a:spcAft>
                      </a:pPr>
                      <a:r>
                        <a:rPr lang="en-US" sz="1800" dirty="0">
                          <a:effectLst/>
                        </a:rPr>
                        <a:t>- Solar</a:t>
                      </a:r>
                      <a:r>
                        <a:rPr lang="en-US" sz="1800" baseline="0" dirty="0">
                          <a:effectLst/>
                        </a:rPr>
                        <a:t> collectors theory and technology energy </a:t>
                      </a:r>
                      <a:r>
                        <a:rPr lang="en-US" sz="1800" dirty="0">
                          <a:effectLst/>
                        </a:rPr>
                        <a:t>in Solar</a:t>
                      </a:r>
                      <a:r>
                        <a:rPr lang="en-US" sz="1800" baseline="0" dirty="0">
                          <a:effectLst/>
                        </a:rPr>
                        <a:t> collectors.</a:t>
                      </a:r>
                      <a:endParaRPr lang="en-US" sz="1800" dirty="0">
                        <a:effectLst/>
                      </a:endParaRPr>
                    </a:p>
                    <a:p>
                      <a:pPr marL="0" marR="0">
                        <a:lnSpc>
                          <a:spcPct val="107000"/>
                        </a:lnSpc>
                        <a:spcBef>
                          <a:spcPts val="0"/>
                        </a:spcBef>
                        <a:spcAft>
                          <a:spcPts val="0"/>
                        </a:spcAft>
                      </a:pPr>
                      <a:r>
                        <a:rPr lang="en-US" sz="1800" dirty="0">
                          <a:effectLst/>
                        </a:rPr>
                        <a:t>- Flat plate </a:t>
                      </a:r>
                      <a:r>
                        <a:rPr lang="en-US" sz="1800" baseline="0" dirty="0">
                          <a:effectLst/>
                        </a:rPr>
                        <a:t>collectors </a:t>
                      </a:r>
                      <a:r>
                        <a:rPr lang="en-US" sz="1800" dirty="0">
                          <a:effectLst/>
                        </a:rPr>
                        <a:t>design.</a:t>
                      </a:r>
                    </a:p>
                    <a:p>
                      <a:pPr marL="0" marR="0">
                        <a:lnSpc>
                          <a:spcPct val="107000"/>
                        </a:lnSpc>
                        <a:spcBef>
                          <a:spcPts val="0"/>
                        </a:spcBef>
                        <a:spcAft>
                          <a:spcPts val="0"/>
                        </a:spcAft>
                      </a:pPr>
                      <a:r>
                        <a:rPr lang="en-US" sz="1800" dirty="0">
                          <a:effectLst/>
                        </a:rPr>
                        <a:t>- Solar</a:t>
                      </a:r>
                      <a:r>
                        <a:rPr lang="en-US" sz="1800" baseline="0" dirty="0">
                          <a:effectLst/>
                        </a:rPr>
                        <a:t> water heating and Solar heating.  </a:t>
                      </a:r>
                      <a:endParaRPr lang="en-US" sz="1800" dirty="0">
                        <a:effectLst/>
                      </a:endParaRPr>
                    </a:p>
                    <a:p>
                      <a:pPr marL="0" marR="0">
                        <a:lnSpc>
                          <a:spcPct val="107000"/>
                        </a:lnSpc>
                        <a:spcBef>
                          <a:spcPts val="0"/>
                        </a:spcBef>
                        <a:spcAft>
                          <a:spcPts val="0"/>
                        </a:spcAft>
                      </a:pPr>
                      <a:r>
                        <a:rPr lang="en-US" sz="1800" dirty="0">
                          <a:effectLst/>
                        </a:rPr>
                        <a:t>- </a:t>
                      </a:r>
                      <a:r>
                        <a:rPr lang="en-US" sz="1800" baseline="0" dirty="0">
                          <a:effectLst/>
                        </a:rPr>
                        <a:t>Solar air heating.</a:t>
                      </a:r>
                    </a:p>
                    <a:p>
                      <a:pPr marL="0" marR="0">
                        <a:lnSpc>
                          <a:spcPct val="107000"/>
                        </a:lnSpc>
                        <a:spcBef>
                          <a:spcPts val="0"/>
                        </a:spcBef>
                        <a:spcAft>
                          <a:spcPts val="0"/>
                        </a:spcAft>
                      </a:pPr>
                      <a:r>
                        <a:rPr lang="en-US" sz="1800" dirty="0">
                          <a:effectLst/>
                        </a:rPr>
                        <a:t>- </a:t>
                      </a:r>
                      <a:r>
                        <a:rPr lang="en-US" sz="1800" baseline="0" dirty="0">
                          <a:effectLst/>
                        </a:rPr>
                        <a:t>Solar air cooling and liquid absorption technology</a:t>
                      </a:r>
                      <a:r>
                        <a:rPr lang="en-US" sz="1800" dirty="0">
                          <a:effectLst/>
                        </a:rPr>
                        <a:t>.</a:t>
                      </a:r>
                    </a:p>
                  </a:txBody>
                  <a:tcPr marL="28448" marR="28448"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4201071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5AA438CE-E42B-7948-8808-B4432A2A120B}"/>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26</a:t>
            </a:fld>
            <a:endParaRPr lang="en-US" spc="85" dirty="0"/>
          </a:p>
        </p:txBody>
      </p:sp>
      <p:sp>
        <p:nvSpPr>
          <p:cNvPr id="8" name="Title 1">
            <a:extLst>
              <a:ext uri="{FF2B5EF4-FFF2-40B4-BE49-F238E27FC236}">
                <a16:creationId xmlns="" xmlns:a16="http://schemas.microsoft.com/office/drawing/2014/main" id="{14BCFF8A-F7B6-3447-909D-EDBC1C45A613}"/>
              </a:ext>
            </a:extLst>
          </p:cNvPr>
          <p:cNvSpPr txBox="1">
            <a:spLocks/>
          </p:cNvSpPr>
          <p:nvPr/>
        </p:nvSpPr>
        <p:spPr>
          <a:xfrm>
            <a:off x="494487" y="1383973"/>
            <a:ext cx="8155025" cy="735779"/>
          </a:xfrm>
          <a:prstGeom prst="rect">
            <a:avLst/>
          </a:prstGeom>
        </p:spPr>
        <p:txBody>
          <a:bodyPr wrap="square" lIns="0" tIns="0" rIns="0" bIns="0">
            <a:spAutoFit/>
          </a:bodyPr>
          <a:lstStyle>
            <a:lvl1pPr>
              <a:defRPr sz="4100" b="1" i="0">
                <a:solidFill>
                  <a:srgbClr val="21798E"/>
                </a:solidFill>
                <a:latin typeface="Arial"/>
                <a:ea typeface="+mj-ea"/>
                <a:cs typeface="Arial"/>
              </a:defRPr>
            </a:lvl1pPr>
          </a:lstStyle>
          <a:p>
            <a:endParaRPr lang="en-US" sz="2400" dirty="0">
              <a:effectLst/>
            </a:endParaRPr>
          </a:p>
          <a:p>
            <a:pPr marL="0" marR="0">
              <a:lnSpc>
                <a:spcPct val="107000"/>
              </a:lnSpc>
              <a:spcBef>
                <a:spcPts val="0"/>
              </a:spcBef>
              <a:spcAft>
                <a:spcPts val="0"/>
              </a:spcAft>
            </a:pPr>
            <a:endParaRPr lang="en-US" sz="2400" kern="0" dirty="0">
              <a:solidFill>
                <a:schemeClr val="tx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184712260"/>
              </p:ext>
            </p:extLst>
          </p:nvPr>
        </p:nvGraphicFramePr>
        <p:xfrm>
          <a:off x="914400" y="914400"/>
          <a:ext cx="7391400" cy="3638935"/>
        </p:xfrm>
        <a:graphic>
          <a:graphicData uri="http://schemas.openxmlformats.org/drawingml/2006/table">
            <a:tbl>
              <a:tblPr firstRow="1" firstCol="1" bandRow="1">
                <a:tableStyleId>{5C22544A-7EE6-4342-B048-85BDC9FD1C3A}</a:tableStyleId>
              </a:tblPr>
              <a:tblGrid>
                <a:gridCol w="1649180">
                  <a:extLst>
                    <a:ext uri="{9D8B030D-6E8A-4147-A177-3AD203B41FA5}">
                      <a16:colId xmlns="" xmlns:a16="http://schemas.microsoft.com/office/drawing/2014/main" val="20000"/>
                    </a:ext>
                  </a:extLst>
                </a:gridCol>
                <a:gridCol w="5742220">
                  <a:extLst>
                    <a:ext uri="{9D8B030D-6E8A-4147-A177-3AD203B41FA5}">
                      <a16:colId xmlns="" xmlns:a16="http://schemas.microsoft.com/office/drawing/2014/main" val="20001"/>
                    </a:ext>
                  </a:extLst>
                </a:gridCol>
              </a:tblGrid>
              <a:tr h="298117">
                <a:tc gridSpan="2">
                  <a:txBody>
                    <a:bodyPr/>
                    <a:lstStyle/>
                    <a:p>
                      <a:pPr marL="0" marR="0" algn="ctr">
                        <a:lnSpc>
                          <a:spcPct val="107000"/>
                        </a:lnSpc>
                        <a:spcBef>
                          <a:spcPts val="0"/>
                        </a:spcBef>
                        <a:spcAft>
                          <a:spcPts val="0"/>
                        </a:spcAft>
                      </a:pPr>
                      <a:r>
                        <a:rPr lang="ar-EG" sz="2400" dirty="0">
                          <a:solidFill>
                            <a:srgbClr val="FFFF00"/>
                          </a:solidFill>
                          <a:effectLst/>
                        </a:rPr>
                        <a:t>3</a:t>
                      </a:r>
                      <a:r>
                        <a:rPr lang="en-US" sz="2400" dirty="0">
                          <a:solidFill>
                            <a:srgbClr val="FFFF00"/>
                          </a:solidFill>
                          <a:effectLst/>
                        </a:rPr>
                        <a:t>- Practical fundamental solar energy</a:t>
                      </a:r>
                      <a:endParaRPr lang="en-US" sz="2400" dirty="0">
                        <a:solidFill>
                          <a:srgbClr val="FFFF00"/>
                        </a:solidFill>
                        <a:effectLst/>
                        <a:latin typeface="Calibri"/>
                        <a:ea typeface="Calibri"/>
                        <a:cs typeface="Arial"/>
                      </a:endParaRPr>
                    </a:p>
                  </a:txBody>
                  <a:tcPr marL="38930" marR="38930" marT="0" marB="0"/>
                </a:tc>
                <a:tc hMerge="1">
                  <a:txBody>
                    <a:bodyPr/>
                    <a:lstStyle/>
                    <a:p>
                      <a:endParaRPr lang="en-US"/>
                    </a:p>
                  </a:txBody>
                  <a:tcPr/>
                </a:tc>
                <a:extLst>
                  <a:ext uri="{0D108BD9-81ED-4DB2-BD59-A6C34878D82A}">
                    <a16:rowId xmlns="" xmlns:a16="http://schemas.microsoft.com/office/drawing/2014/main" val="10000"/>
                  </a:ext>
                </a:extLst>
              </a:tr>
              <a:tr h="670379">
                <a:tc>
                  <a:txBody>
                    <a:bodyPr/>
                    <a:lstStyle/>
                    <a:p>
                      <a:pPr marL="0" marR="0">
                        <a:lnSpc>
                          <a:spcPct val="107000"/>
                        </a:lnSpc>
                        <a:spcBef>
                          <a:spcPts val="0"/>
                        </a:spcBef>
                        <a:spcAft>
                          <a:spcPts val="0"/>
                        </a:spcAft>
                      </a:pPr>
                      <a:r>
                        <a:rPr lang="en-US" sz="1800" dirty="0">
                          <a:solidFill>
                            <a:srgbClr val="FFFF00"/>
                          </a:solidFill>
                          <a:effectLst/>
                        </a:rPr>
                        <a:t>Learning Outcomes :</a:t>
                      </a:r>
                      <a:endParaRPr lang="en-US" sz="1800" dirty="0">
                        <a:solidFill>
                          <a:srgbClr val="FFFF00"/>
                        </a:solidFill>
                        <a:effectLst/>
                        <a:latin typeface="Calibri"/>
                        <a:ea typeface="Calibri"/>
                        <a:cs typeface="Arial"/>
                      </a:endParaRPr>
                    </a:p>
                  </a:txBody>
                  <a:tcPr marL="38930" marR="38930" marT="0" marB="0"/>
                </a:tc>
                <a:tc>
                  <a:txBody>
                    <a:bodyPr/>
                    <a:lstStyle/>
                    <a:p>
                      <a:pPr marL="0" marR="0" lvl="0" indent="0" rtl="0">
                        <a:lnSpc>
                          <a:spcPct val="107000"/>
                        </a:lnSpc>
                        <a:spcBef>
                          <a:spcPts val="0"/>
                        </a:spcBef>
                        <a:spcAft>
                          <a:spcPts val="0"/>
                        </a:spcAft>
                        <a:buFont typeface="Calibri"/>
                        <a:buNone/>
                      </a:pPr>
                      <a:r>
                        <a:rPr lang="en-US" sz="1800" dirty="0">
                          <a:effectLst/>
                        </a:rPr>
                        <a:t>- Understand the principle of solar energy.</a:t>
                      </a:r>
                    </a:p>
                    <a:p>
                      <a:pPr marL="0" marR="0" indent="0">
                        <a:lnSpc>
                          <a:spcPct val="107000"/>
                        </a:lnSpc>
                        <a:spcBef>
                          <a:spcPts val="0"/>
                        </a:spcBef>
                        <a:spcAft>
                          <a:spcPts val="0"/>
                        </a:spcAft>
                        <a:buFontTx/>
                        <a:buNone/>
                      </a:pPr>
                      <a:r>
                        <a:rPr lang="en-US" sz="1800" dirty="0">
                          <a:effectLst/>
                        </a:rPr>
                        <a:t>-</a:t>
                      </a:r>
                      <a:r>
                        <a:rPr lang="en-US" sz="1800" baseline="0" dirty="0">
                          <a:effectLst/>
                        </a:rPr>
                        <a:t> </a:t>
                      </a:r>
                      <a:r>
                        <a:rPr lang="en-US" sz="1800" dirty="0">
                          <a:effectLst/>
                        </a:rPr>
                        <a:t>Differentiate between on-grid and off-grid  PV system.</a:t>
                      </a:r>
                      <a:endParaRPr lang="ar-EG" sz="1800" dirty="0">
                        <a:effectLst/>
                      </a:endParaRPr>
                    </a:p>
                    <a:p>
                      <a:pPr marL="0" marR="0" indent="0" defTabSz="914400" eaLnBrk="1" fontAlgn="auto" latinLnBrk="0" hangingPunct="1">
                        <a:lnSpc>
                          <a:spcPct val="107000"/>
                        </a:lnSpc>
                        <a:spcBef>
                          <a:spcPts val="0"/>
                        </a:spcBef>
                        <a:spcAft>
                          <a:spcPts val="0"/>
                        </a:spcAft>
                        <a:buClrTx/>
                        <a:buSzTx/>
                        <a:buFontTx/>
                        <a:buNone/>
                        <a:tabLst/>
                        <a:defRPr/>
                      </a:pPr>
                      <a:r>
                        <a:rPr lang="en-US" sz="1800" dirty="0">
                          <a:effectLst/>
                        </a:rPr>
                        <a:t>-</a:t>
                      </a:r>
                      <a:r>
                        <a:rPr lang="ar-EG" sz="1800" dirty="0">
                          <a:effectLst/>
                        </a:rPr>
                        <a:t> </a:t>
                      </a:r>
                      <a:r>
                        <a:rPr lang="en-US" sz="1800" dirty="0">
                          <a:effectLst/>
                        </a:rPr>
                        <a:t>Know  the components</a:t>
                      </a:r>
                      <a:r>
                        <a:rPr lang="en-US" sz="1800" baseline="0" dirty="0">
                          <a:effectLst/>
                        </a:rPr>
                        <a:t> and operation of solar heater</a:t>
                      </a:r>
                      <a:r>
                        <a:rPr lang="en-US" sz="1800" dirty="0">
                          <a:effectLst/>
                        </a:rPr>
                        <a:t>.</a:t>
                      </a:r>
                      <a:endParaRPr lang="ar-EG" sz="1800" dirty="0">
                        <a:solidFill>
                          <a:srgbClr val="000000"/>
                        </a:solidFill>
                        <a:effectLst/>
                        <a:latin typeface="Calibri"/>
                        <a:cs typeface="Arial"/>
                      </a:endParaRPr>
                    </a:p>
                    <a:p>
                      <a:pPr marL="285750" marR="0" indent="-285750" defTabSz="914400" eaLnBrk="1" fontAlgn="auto" latinLnBrk="0" hangingPunct="1">
                        <a:lnSpc>
                          <a:spcPct val="107000"/>
                        </a:lnSpc>
                        <a:spcBef>
                          <a:spcPts val="0"/>
                        </a:spcBef>
                        <a:spcAft>
                          <a:spcPts val="0"/>
                        </a:spcAft>
                        <a:buClrTx/>
                        <a:buSzTx/>
                        <a:buFontTx/>
                        <a:buChar char="-"/>
                        <a:tabLst/>
                        <a:defRPr/>
                      </a:pPr>
                      <a:endParaRPr lang="en-US" sz="1800" dirty="0">
                        <a:solidFill>
                          <a:srgbClr val="000000"/>
                        </a:solidFill>
                        <a:effectLst/>
                        <a:latin typeface="+mn-lt"/>
                        <a:ea typeface="Calibri"/>
                        <a:cs typeface="Arial"/>
                      </a:endParaRPr>
                    </a:p>
                  </a:txBody>
                  <a:tcPr marL="38930" marR="38930" marT="0" marB="0"/>
                </a:tc>
                <a:extLst>
                  <a:ext uri="{0D108BD9-81ED-4DB2-BD59-A6C34878D82A}">
                    <a16:rowId xmlns="" xmlns:a16="http://schemas.microsoft.com/office/drawing/2014/main" val="10001"/>
                  </a:ext>
                </a:extLst>
              </a:tr>
              <a:tr h="2073596">
                <a:tc>
                  <a:txBody>
                    <a:bodyPr/>
                    <a:lstStyle/>
                    <a:p>
                      <a:pPr marL="0" marR="0">
                        <a:lnSpc>
                          <a:spcPct val="107000"/>
                        </a:lnSpc>
                        <a:spcBef>
                          <a:spcPts val="0"/>
                        </a:spcBef>
                        <a:spcAft>
                          <a:spcPts val="0"/>
                        </a:spcAft>
                      </a:pPr>
                      <a:r>
                        <a:rPr lang="en-US" sz="1800" dirty="0">
                          <a:solidFill>
                            <a:srgbClr val="FFFF00"/>
                          </a:solidFill>
                          <a:effectLst/>
                        </a:rPr>
                        <a:t>Course  contents :</a:t>
                      </a:r>
                      <a:endParaRPr lang="en-US" sz="1800" dirty="0">
                        <a:solidFill>
                          <a:srgbClr val="FFFF00"/>
                        </a:solidFill>
                        <a:effectLst/>
                        <a:latin typeface="Calibri"/>
                        <a:ea typeface="Calibri"/>
                        <a:cs typeface="Arial"/>
                      </a:endParaRPr>
                    </a:p>
                  </a:txBody>
                  <a:tcPr marL="38930" marR="38930" marT="0" marB="0"/>
                </a:tc>
                <a:tc>
                  <a:txBody>
                    <a:bodyPr/>
                    <a:lstStyle/>
                    <a:p>
                      <a:pPr marL="0" marR="0" lvl="0" indent="0" rtl="0">
                        <a:lnSpc>
                          <a:spcPct val="107000"/>
                        </a:lnSpc>
                        <a:spcBef>
                          <a:spcPts val="0"/>
                        </a:spcBef>
                        <a:spcAft>
                          <a:spcPts val="0"/>
                        </a:spcAft>
                        <a:buFont typeface="Calibri"/>
                        <a:buNone/>
                      </a:pPr>
                      <a:r>
                        <a:rPr lang="en-US" sz="1800" dirty="0">
                          <a:effectLst/>
                        </a:rPr>
                        <a:t>- PV system components and configurations.</a:t>
                      </a:r>
                    </a:p>
                    <a:p>
                      <a:pPr marL="0" marR="0" lvl="0" indent="0">
                        <a:lnSpc>
                          <a:spcPct val="107000"/>
                        </a:lnSpc>
                        <a:spcBef>
                          <a:spcPts val="0"/>
                        </a:spcBef>
                        <a:spcAft>
                          <a:spcPts val="0"/>
                        </a:spcAft>
                        <a:buFont typeface="Calibri"/>
                        <a:buNone/>
                      </a:pPr>
                      <a:r>
                        <a:rPr lang="en-US" sz="1800" dirty="0">
                          <a:effectLst/>
                        </a:rPr>
                        <a:t>- PV types and solar inverters</a:t>
                      </a:r>
                    </a:p>
                    <a:p>
                      <a:pPr marL="0" marR="0" lvl="0" indent="0">
                        <a:lnSpc>
                          <a:spcPct val="107000"/>
                        </a:lnSpc>
                        <a:spcBef>
                          <a:spcPts val="0"/>
                        </a:spcBef>
                        <a:spcAft>
                          <a:spcPts val="0"/>
                        </a:spcAft>
                        <a:buFont typeface="Calibri"/>
                        <a:buNone/>
                      </a:pPr>
                      <a:r>
                        <a:rPr lang="en-US" sz="1800" dirty="0">
                          <a:effectLst/>
                        </a:rPr>
                        <a:t>- On-grid PV system.</a:t>
                      </a:r>
                    </a:p>
                    <a:p>
                      <a:pPr marL="0" marR="0" lvl="0" indent="0">
                        <a:lnSpc>
                          <a:spcPct val="107000"/>
                        </a:lnSpc>
                        <a:spcBef>
                          <a:spcPts val="0"/>
                        </a:spcBef>
                        <a:spcAft>
                          <a:spcPts val="0"/>
                        </a:spcAft>
                        <a:buFont typeface="Calibri"/>
                        <a:buNone/>
                      </a:pPr>
                      <a:r>
                        <a:rPr lang="en-US" sz="1800" dirty="0">
                          <a:effectLst/>
                        </a:rPr>
                        <a:t>- Off-grid and hybrid PV system.</a:t>
                      </a:r>
                    </a:p>
                    <a:p>
                      <a:pPr marL="0" marR="0" lvl="0" indent="0">
                        <a:lnSpc>
                          <a:spcPct val="107000"/>
                        </a:lnSpc>
                        <a:spcBef>
                          <a:spcPts val="0"/>
                        </a:spcBef>
                        <a:spcAft>
                          <a:spcPts val="0"/>
                        </a:spcAft>
                        <a:buFontTx/>
                        <a:buNone/>
                      </a:pPr>
                      <a:r>
                        <a:rPr lang="en-US" sz="1800" dirty="0">
                          <a:effectLst/>
                        </a:rPr>
                        <a:t>- PV installation</a:t>
                      </a:r>
                    </a:p>
                    <a:p>
                      <a:pPr marL="0" marR="0" lvl="0" indent="0">
                        <a:lnSpc>
                          <a:spcPct val="107000"/>
                        </a:lnSpc>
                        <a:spcBef>
                          <a:spcPts val="0"/>
                        </a:spcBef>
                        <a:spcAft>
                          <a:spcPts val="0"/>
                        </a:spcAft>
                        <a:buFontTx/>
                        <a:buNone/>
                      </a:pPr>
                      <a:r>
                        <a:rPr lang="en-US" sz="1800" dirty="0">
                          <a:effectLst/>
                        </a:rPr>
                        <a:t>- Solar heater.</a:t>
                      </a:r>
                    </a:p>
                    <a:p>
                      <a:pPr marL="0" marR="0" lvl="0" indent="0">
                        <a:lnSpc>
                          <a:spcPct val="107000"/>
                        </a:lnSpc>
                        <a:spcBef>
                          <a:spcPts val="0"/>
                        </a:spcBef>
                        <a:spcAft>
                          <a:spcPts val="0"/>
                        </a:spcAft>
                        <a:buFontTx/>
                        <a:buNone/>
                      </a:pPr>
                      <a:r>
                        <a:rPr lang="en-US" sz="1800" dirty="0">
                          <a:effectLst/>
                        </a:rPr>
                        <a:t>- practical  / laboratory.</a:t>
                      </a:r>
                      <a:endParaRPr lang="en-US" sz="1800" dirty="0">
                        <a:solidFill>
                          <a:srgbClr val="000000"/>
                        </a:solidFill>
                        <a:effectLst/>
                        <a:latin typeface="Calibri"/>
                        <a:ea typeface="Calibri"/>
                        <a:cs typeface="Arial"/>
                      </a:endParaRPr>
                    </a:p>
                  </a:txBody>
                  <a:tcPr marL="38930" marR="38930"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360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FC1E38DA-F5B5-AC45-823F-FFD6135E8D47}"/>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27</a:t>
            </a:fld>
            <a:endParaRPr lang="en-US" spc="85" dirty="0"/>
          </a:p>
        </p:txBody>
      </p:sp>
      <p:graphicFrame>
        <p:nvGraphicFramePr>
          <p:cNvPr id="6" name="Table 5"/>
          <p:cNvGraphicFramePr>
            <a:graphicFrameLocks noGrp="1"/>
          </p:cNvGraphicFramePr>
          <p:nvPr>
            <p:extLst>
              <p:ext uri="{D42A27DB-BD31-4B8C-83A1-F6EECF244321}">
                <p14:modId xmlns:p14="http://schemas.microsoft.com/office/powerpoint/2010/main" val="1292820585"/>
              </p:ext>
            </p:extLst>
          </p:nvPr>
        </p:nvGraphicFramePr>
        <p:xfrm>
          <a:off x="609600" y="685799"/>
          <a:ext cx="8001000" cy="4769804"/>
        </p:xfrm>
        <a:graphic>
          <a:graphicData uri="http://schemas.openxmlformats.org/drawingml/2006/table">
            <a:tbl>
              <a:tblPr firstRow="1" firstCol="1" bandRow="1">
                <a:tableStyleId>{5C22544A-7EE6-4342-B048-85BDC9FD1C3A}</a:tableStyleId>
              </a:tblPr>
              <a:tblGrid>
                <a:gridCol w="1221057">
                  <a:extLst>
                    <a:ext uri="{9D8B030D-6E8A-4147-A177-3AD203B41FA5}">
                      <a16:colId xmlns="" xmlns:a16="http://schemas.microsoft.com/office/drawing/2014/main" val="20000"/>
                    </a:ext>
                  </a:extLst>
                </a:gridCol>
                <a:gridCol w="6779943">
                  <a:extLst>
                    <a:ext uri="{9D8B030D-6E8A-4147-A177-3AD203B41FA5}">
                      <a16:colId xmlns="" xmlns:a16="http://schemas.microsoft.com/office/drawing/2014/main" val="20001"/>
                    </a:ext>
                  </a:extLst>
                </a:gridCol>
              </a:tblGrid>
              <a:tr h="221567">
                <a:tc gridSpan="2">
                  <a:txBody>
                    <a:bodyPr/>
                    <a:lstStyle/>
                    <a:p>
                      <a:pPr marL="0" marR="0" algn="ctr">
                        <a:lnSpc>
                          <a:spcPct val="107000"/>
                        </a:lnSpc>
                        <a:spcBef>
                          <a:spcPts val="0"/>
                        </a:spcBef>
                        <a:spcAft>
                          <a:spcPts val="0"/>
                        </a:spcAft>
                      </a:pPr>
                      <a:r>
                        <a:rPr lang="en-US" sz="2400" dirty="0">
                          <a:solidFill>
                            <a:srgbClr val="FFFF00"/>
                          </a:solidFill>
                          <a:effectLst/>
                        </a:rPr>
                        <a:t>4-Wind Energy System </a:t>
                      </a:r>
                      <a:endParaRPr lang="en-US" sz="2400" dirty="0">
                        <a:solidFill>
                          <a:srgbClr val="FFFF00"/>
                        </a:solidFill>
                        <a:effectLst/>
                        <a:latin typeface="Calibri"/>
                        <a:ea typeface="Calibri"/>
                        <a:cs typeface="Arial"/>
                      </a:endParaRPr>
                    </a:p>
                  </a:txBody>
                  <a:tcPr marL="29586" marR="29586" marT="0" marB="0"/>
                </a:tc>
                <a:tc hMerge="1">
                  <a:txBody>
                    <a:bodyPr/>
                    <a:lstStyle/>
                    <a:p>
                      <a:endParaRPr lang="en-US"/>
                    </a:p>
                  </a:txBody>
                  <a:tcPr/>
                </a:tc>
                <a:extLst>
                  <a:ext uri="{0D108BD9-81ED-4DB2-BD59-A6C34878D82A}">
                    <a16:rowId xmlns="" xmlns:a16="http://schemas.microsoft.com/office/drawing/2014/main" val="10000"/>
                  </a:ext>
                </a:extLst>
              </a:tr>
              <a:tr h="1149986">
                <a:tc>
                  <a:txBody>
                    <a:bodyPr/>
                    <a:lstStyle/>
                    <a:p>
                      <a:pPr marL="0" marR="0">
                        <a:lnSpc>
                          <a:spcPct val="107000"/>
                        </a:lnSpc>
                        <a:spcBef>
                          <a:spcPts val="0"/>
                        </a:spcBef>
                        <a:spcAft>
                          <a:spcPts val="0"/>
                        </a:spcAft>
                      </a:pPr>
                      <a:r>
                        <a:rPr lang="en-US" sz="1800" dirty="0">
                          <a:solidFill>
                            <a:srgbClr val="FFFF00"/>
                          </a:solidFill>
                          <a:effectLst/>
                        </a:rPr>
                        <a:t>Learning Outcomes </a:t>
                      </a:r>
                      <a:endParaRPr lang="en-US" sz="1800" dirty="0">
                        <a:solidFill>
                          <a:srgbClr val="FFFF00"/>
                        </a:solidFill>
                        <a:effectLst/>
                        <a:latin typeface="Calibri"/>
                        <a:ea typeface="Calibri"/>
                        <a:cs typeface="Arial"/>
                      </a:endParaRPr>
                    </a:p>
                  </a:txBody>
                  <a:tcPr marL="29586" marR="29586" marT="0" marB="0"/>
                </a:tc>
                <a:tc>
                  <a:txBody>
                    <a:bodyPr/>
                    <a:lstStyle/>
                    <a:p>
                      <a:pPr marL="0" marR="0">
                        <a:lnSpc>
                          <a:spcPct val="107000"/>
                        </a:lnSpc>
                        <a:spcBef>
                          <a:spcPts val="0"/>
                        </a:spcBef>
                        <a:spcAft>
                          <a:spcPts val="0"/>
                        </a:spcAft>
                      </a:pPr>
                      <a:r>
                        <a:rPr lang="en-US" sz="1800" dirty="0">
                          <a:effectLst/>
                        </a:rPr>
                        <a:t>- Understand the feature, characteristics and types of wind turbine</a:t>
                      </a:r>
                    </a:p>
                    <a:p>
                      <a:pPr marL="0" marR="0">
                        <a:lnSpc>
                          <a:spcPct val="107000"/>
                        </a:lnSpc>
                        <a:spcBef>
                          <a:spcPts val="0"/>
                        </a:spcBef>
                        <a:spcAft>
                          <a:spcPts val="0"/>
                        </a:spcAft>
                      </a:pPr>
                      <a:r>
                        <a:rPr lang="en-US" sz="1800" dirty="0">
                          <a:effectLst/>
                        </a:rPr>
                        <a:t>- Select the suitable wind turbine.</a:t>
                      </a:r>
                    </a:p>
                    <a:p>
                      <a:pPr marL="0" marR="0">
                        <a:lnSpc>
                          <a:spcPct val="107000"/>
                        </a:lnSpc>
                        <a:spcBef>
                          <a:spcPts val="0"/>
                        </a:spcBef>
                        <a:spcAft>
                          <a:spcPts val="0"/>
                        </a:spcAft>
                      </a:pPr>
                      <a:r>
                        <a:rPr lang="en-US" sz="1800" dirty="0">
                          <a:effectLst/>
                        </a:rPr>
                        <a:t>- Design and control wind farm.</a:t>
                      </a:r>
                      <a:endParaRPr lang="en-US" sz="1800" dirty="0">
                        <a:solidFill>
                          <a:srgbClr val="000000"/>
                        </a:solidFill>
                        <a:effectLst/>
                        <a:latin typeface="Calibri"/>
                        <a:ea typeface="Calibri"/>
                        <a:cs typeface="Arial"/>
                      </a:endParaRPr>
                    </a:p>
                  </a:txBody>
                  <a:tcPr marL="29586" marR="29586" marT="0" marB="0"/>
                </a:tc>
                <a:extLst>
                  <a:ext uri="{0D108BD9-81ED-4DB2-BD59-A6C34878D82A}">
                    <a16:rowId xmlns="" xmlns:a16="http://schemas.microsoft.com/office/drawing/2014/main" val="10001"/>
                  </a:ext>
                </a:extLst>
              </a:tr>
              <a:tr h="2500568">
                <a:tc>
                  <a:txBody>
                    <a:bodyPr/>
                    <a:lstStyle/>
                    <a:p>
                      <a:pPr marL="0" marR="0">
                        <a:lnSpc>
                          <a:spcPct val="107000"/>
                        </a:lnSpc>
                        <a:spcBef>
                          <a:spcPts val="0"/>
                        </a:spcBef>
                        <a:spcAft>
                          <a:spcPts val="0"/>
                        </a:spcAft>
                      </a:pPr>
                      <a:r>
                        <a:rPr lang="en-US" sz="1800" dirty="0">
                          <a:solidFill>
                            <a:srgbClr val="FFFF00"/>
                          </a:solidFill>
                          <a:effectLst/>
                        </a:rPr>
                        <a:t>Course  contents </a:t>
                      </a:r>
                      <a:endParaRPr lang="en-US" sz="1800" dirty="0">
                        <a:solidFill>
                          <a:srgbClr val="FFFF00"/>
                        </a:solidFill>
                        <a:effectLst/>
                        <a:latin typeface="Calibri"/>
                        <a:ea typeface="Calibri"/>
                        <a:cs typeface="Arial"/>
                      </a:endParaRPr>
                    </a:p>
                  </a:txBody>
                  <a:tcPr marL="29586" marR="29586" marT="0" marB="0"/>
                </a:tc>
                <a:tc>
                  <a:txBody>
                    <a:bodyPr/>
                    <a:lstStyle/>
                    <a:p>
                      <a:pPr marL="0" marR="0">
                        <a:lnSpc>
                          <a:spcPct val="107000"/>
                        </a:lnSpc>
                        <a:spcBef>
                          <a:spcPts val="0"/>
                        </a:spcBef>
                        <a:spcAft>
                          <a:spcPts val="0"/>
                        </a:spcAft>
                      </a:pPr>
                      <a:r>
                        <a:rPr lang="en-US" sz="1800" dirty="0">
                          <a:effectLst/>
                        </a:rPr>
                        <a:t>- Introduction to wind energy.</a:t>
                      </a:r>
                    </a:p>
                    <a:p>
                      <a:pPr marL="0" marR="0">
                        <a:lnSpc>
                          <a:spcPct val="107000"/>
                        </a:lnSpc>
                        <a:spcBef>
                          <a:spcPts val="0"/>
                        </a:spcBef>
                        <a:spcAft>
                          <a:spcPts val="0"/>
                        </a:spcAft>
                      </a:pPr>
                      <a:r>
                        <a:rPr lang="en-US" sz="1800" dirty="0">
                          <a:effectLst/>
                        </a:rPr>
                        <a:t>- Wind turbine characteristics and resources. </a:t>
                      </a:r>
                    </a:p>
                    <a:p>
                      <a:pPr marL="0" marR="0">
                        <a:lnSpc>
                          <a:spcPct val="107000"/>
                        </a:lnSpc>
                        <a:spcBef>
                          <a:spcPts val="0"/>
                        </a:spcBef>
                        <a:spcAft>
                          <a:spcPts val="0"/>
                        </a:spcAft>
                      </a:pPr>
                      <a:r>
                        <a:rPr lang="en-US" sz="1800" dirty="0">
                          <a:effectLst/>
                        </a:rPr>
                        <a:t>- Aerodynamics of wind turbines.</a:t>
                      </a:r>
                    </a:p>
                    <a:p>
                      <a:pPr marL="0" marR="0">
                        <a:lnSpc>
                          <a:spcPct val="107000"/>
                        </a:lnSpc>
                        <a:spcBef>
                          <a:spcPts val="0"/>
                        </a:spcBef>
                        <a:spcAft>
                          <a:spcPts val="0"/>
                        </a:spcAft>
                      </a:pPr>
                      <a:r>
                        <a:rPr lang="en-US" sz="1800" dirty="0">
                          <a:effectLst/>
                        </a:rPr>
                        <a:t>- Wind turbine mechanics and dynamics. </a:t>
                      </a:r>
                    </a:p>
                    <a:p>
                      <a:pPr marL="0" marR="0">
                        <a:lnSpc>
                          <a:spcPct val="107000"/>
                        </a:lnSpc>
                        <a:spcBef>
                          <a:spcPts val="0"/>
                        </a:spcBef>
                        <a:spcAft>
                          <a:spcPts val="0"/>
                        </a:spcAft>
                      </a:pPr>
                      <a:r>
                        <a:rPr lang="en-US" sz="1800" dirty="0">
                          <a:effectLst/>
                        </a:rPr>
                        <a:t>- Wind turbine generations.</a:t>
                      </a:r>
                    </a:p>
                    <a:p>
                      <a:pPr marL="0" marR="0">
                        <a:lnSpc>
                          <a:spcPct val="107000"/>
                        </a:lnSpc>
                        <a:spcBef>
                          <a:spcPts val="0"/>
                        </a:spcBef>
                        <a:spcAft>
                          <a:spcPts val="0"/>
                        </a:spcAft>
                      </a:pPr>
                      <a:r>
                        <a:rPr lang="en-US" sz="1800" dirty="0">
                          <a:effectLst/>
                        </a:rPr>
                        <a:t>- Wind turbine installation.</a:t>
                      </a:r>
                    </a:p>
                    <a:p>
                      <a:pPr marL="0" marR="0">
                        <a:lnSpc>
                          <a:spcPct val="107000"/>
                        </a:lnSpc>
                        <a:spcBef>
                          <a:spcPts val="0"/>
                        </a:spcBef>
                        <a:spcAft>
                          <a:spcPts val="0"/>
                        </a:spcAft>
                      </a:pPr>
                      <a:r>
                        <a:rPr lang="en-US" sz="1800" dirty="0">
                          <a:effectLst/>
                        </a:rPr>
                        <a:t>- Tends in control system design of wind turbine.</a:t>
                      </a:r>
                    </a:p>
                    <a:p>
                      <a:pPr marL="0" marR="0">
                        <a:lnSpc>
                          <a:spcPct val="107000"/>
                        </a:lnSpc>
                        <a:spcBef>
                          <a:spcPts val="0"/>
                        </a:spcBef>
                        <a:spcAft>
                          <a:spcPts val="0"/>
                        </a:spcAft>
                      </a:pPr>
                      <a:r>
                        <a:rPr lang="en-US" sz="1800" dirty="0">
                          <a:effectLst/>
                        </a:rPr>
                        <a:t>- wind turbine design calculations</a:t>
                      </a:r>
                    </a:p>
                    <a:p>
                      <a:pPr marL="0" marR="0">
                        <a:lnSpc>
                          <a:spcPct val="107000"/>
                        </a:lnSpc>
                        <a:spcBef>
                          <a:spcPts val="0"/>
                        </a:spcBef>
                        <a:spcAft>
                          <a:spcPts val="0"/>
                        </a:spcAft>
                      </a:pPr>
                      <a:r>
                        <a:rPr lang="en-US" sz="1800" dirty="0">
                          <a:effectLst/>
                        </a:rPr>
                        <a:t>- Environmental aspects</a:t>
                      </a:r>
                    </a:p>
                    <a:p>
                      <a:pPr marL="0" marR="0">
                        <a:lnSpc>
                          <a:spcPct val="107000"/>
                        </a:lnSpc>
                        <a:spcBef>
                          <a:spcPts val="0"/>
                        </a:spcBef>
                        <a:spcAft>
                          <a:spcPts val="0"/>
                        </a:spcAft>
                      </a:pPr>
                      <a:r>
                        <a:rPr lang="en-US" sz="1800" dirty="0">
                          <a:effectLst/>
                        </a:rPr>
                        <a:t>- Wind turbine economics.</a:t>
                      </a:r>
                    </a:p>
                    <a:p>
                      <a:pPr marL="0" marR="0">
                        <a:lnSpc>
                          <a:spcPct val="107000"/>
                        </a:lnSpc>
                        <a:spcBef>
                          <a:spcPts val="0"/>
                        </a:spcBef>
                        <a:spcAft>
                          <a:spcPts val="0"/>
                        </a:spcAft>
                      </a:pPr>
                      <a:r>
                        <a:rPr lang="en-US" sz="1800" dirty="0">
                          <a:effectLst/>
                        </a:rPr>
                        <a:t> </a:t>
                      </a:r>
                      <a:endParaRPr lang="en-US" sz="1800" dirty="0">
                        <a:solidFill>
                          <a:srgbClr val="000000"/>
                        </a:solidFill>
                        <a:effectLst/>
                        <a:latin typeface="Calibri"/>
                        <a:ea typeface="Calibri"/>
                        <a:cs typeface="Arial"/>
                      </a:endParaRPr>
                    </a:p>
                  </a:txBody>
                  <a:tcPr marL="29586" marR="29586"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611257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5342E506-AA2D-B447-A32C-DA34884B082E}"/>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28</a:t>
            </a:fld>
            <a:endParaRPr lang="en-US" spc="85" dirty="0"/>
          </a:p>
        </p:txBody>
      </p:sp>
      <p:graphicFrame>
        <p:nvGraphicFramePr>
          <p:cNvPr id="2" name="Table 1"/>
          <p:cNvGraphicFramePr>
            <a:graphicFrameLocks noGrp="1"/>
          </p:cNvGraphicFramePr>
          <p:nvPr>
            <p:extLst>
              <p:ext uri="{D42A27DB-BD31-4B8C-83A1-F6EECF244321}">
                <p14:modId xmlns:p14="http://schemas.microsoft.com/office/powerpoint/2010/main" val="1215221512"/>
              </p:ext>
            </p:extLst>
          </p:nvPr>
        </p:nvGraphicFramePr>
        <p:xfrm>
          <a:off x="609600" y="685800"/>
          <a:ext cx="8001000" cy="5486400"/>
        </p:xfrm>
        <a:graphic>
          <a:graphicData uri="http://schemas.openxmlformats.org/drawingml/2006/table">
            <a:tbl>
              <a:tblPr firstRow="1" firstCol="1" bandRow="1">
                <a:tableStyleId>{5C22544A-7EE6-4342-B048-85BDC9FD1C3A}</a:tableStyleId>
              </a:tblPr>
              <a:tblGrid>
                <a:gridCol w="1219200">
                  <a:extLst>
                    <a:ext uri="{9D8B030D-6E8A-4147-A177-3AD203B41FA5}">
                      <a16:colId xmlns="" xmlns:a16="http://schemas.microsoft.com/office/drawing/2014/main" val="20000"/>
                    </a:ext>
                  </a:extLst>
                </a:gridCol>
                <a:gridCol w="6781800">
                  <a:extLst>
                    <a:ext uri="{9D8B030D-6E8A-4147-A177-3AD203B41FA5}">
                      <a16:colId xmlns="" xmlns:a16="http://schemas.microsoft.com/office/drawing/2014/main" val="20001"/>
                    </a:ext>
                  </a:extLst>
                </a:gridCol>
              </a:tblGrid>
              <a:tr h="397267">
                <a:tc gridSpan="2">
                  <a:txBody>
                    <a:bodyPr/>
                    <a:lstStyle/>
                    <a:p>
                      <a:pPr marL="0" marR="0" algn="ctr">
                        <a:lnSpc>
                          <a:spcPct val="107000"/>
                        </a:lnSpc>
                        <a:spcBef>
                          <a:spcPts val="0"/>
                        </a:spcBef>
                        <a:spcAft>
                          <a:spcPts val="0"/>
                        </a:spcAft>
                      </a:pPr>
                      <a:r>
                        <a:rPr lang="en-US" sz="2400" dirty="0" smtClean="0">
                          <a:solidFill>
                            <a:srgbClr val="FFFF00"/>
                          </a:solidFill>
                          <a:effectLst/>
                        </a:rPr>
                        <a:t>5. </a:t>
                      </a:r>
                      <a:r>
                        <a:rPr lang="en-US" sz="2400" dirty="0">
                          <a:solidFill>
                            <a:srgbClr val="FFFF00"/>
                          </a:solidFill>
                          <a:effectLst/>
                          <a:latin typeface="+mn-lt"/>
                          <a:ea typeface="Calibri"/>
                          <a:cs typeface="Arial"/>
                        </a:rPr>
                        <a:t>Energy</a:t>
                      </a:r>
                      <a:r>
                        <a:rPr lang="en-US" sz="2400" dirty="0">
                          <a:solidFill>
                            <a:srgbClr val="000000"/>
                          </a:solidFill>
                          <a:effectLst/>
                          <a:latin typeface="+mn-lt"/>
                          <a:ea typeface="Calibri"/>
                          <a:cs typeface="Arial"/>
                        </a:rPr>
                        <a:t> </a:t>
                      </a:r>
                      <a:r>
                        <a:rPr lang="en-US" sz="2400" dirty="0">
                          <a:solidFill>
                            <a:srgbClr val="FFFF00"/>
                          </a:solidFill>
                          <a:effectLst/>
                        </a:rPr>
                        <a:t>Management and Auditing (EMA)</a:t>
                      </a:r>
                      <a:endParaRPr lang="en-US" sz="2400" dirty="0">
                        <a:solidFill>
                          <a:srgbClr val="FFFF00"/>
                        </a:solidFill>
                        <a:effectLst/>
                        <a:latin typeface="Calibri"/>
                        <a:ea typeface="Calibri"/>
                        <a:cs typeface="Arial"/>
                      </a:endParaRPr>
                    </a:p>
                  </a:txBody>
                  <a:tcPr marL="23114" marR="23114" marT="0" marB="0"/>
                </a:tc>
                <a:tc hMerge="1">
                  <a:txBody>
                    <a:bodyPr/>
                    <a:lstStyle/>
                    <a:p>
                      <a:endParaRPr lang="en-US"/>
                    </a:p>
                  </a:txBody>
                  <a:tcPr/>
                </a:tc>
                <a:extLst>
                  <a:ext uri="{0D108BD9-81ED-4DB2-BD59-A6C34878D82A}">
                    <a16:rowId xmlns="" xmlns:a16="http://schemas.microsoft.com/office/drawing/2014/main" val="10000"/>
                  </a:ext>
                </a:extLst>
              </a:tr>
              <a:tr h="1221478">
                <a:tc>
                  <a:txBody>
                    <a:bodyPr/>
                    <a:lstStyle/>
                    <a:p>
                      <a:pPr marL="0" marR="0">
                        <a:lnSpc>
                          <a:spcPct val="107000"/>
                        </a:lnSpc>
                        <a:spcBef>
                          <a:spcPts val="0"/>
                        </a:spcBef>
                        <a:spcAft>
                          <a:spcPts val="0"/>
                        </a:spcAft>
                      </a:pPr>
                      <a:r>
                        <a:rPr lang="en-US" sz="1600" dirty="0">
                          <a:solidFill>
                            <a:srgbClr val="FFFF00"/>
                          </a:solidFill>
                          <a:effectLst/>
                        </a:rPr>
                        <a:t>Learning </a:t>
                      </a:r>
                    </a:p>
                    <a:p>
                      <a:pPr marL="0" marR="0">
                        <a:lnSpc>
                          <a:spcPct val="107000"/>
                        </a:lnSpc>
                        <a:spcBef>
                          <a:spcPts val="0"/>
                        </a:spcBef>
                        <a:spcAft>
                          <a:spcPts val="0"/>
                        </a:spcAft>
                      </a:pPr>
                      <a:r>
                        <a:rPr lang="en-US" sz="1600" dirty="0">
                          <a:solidFill>
                            <a:srgbClr val="FFFF00"/>
                          </a:solidFill>
                          <a:effectLst/>
                        </a:rPr>
                        <a:t>Outcomes :</a:t>
                      </a:r>
                      <a:endParaRPr lang="en-US" sz="1600" dirty="0">
                        <a:solidFill>
                          <a:srgbClr val="FFFF00"/>
                        </a:solidFill>
                        <a:effectLst/>
                        <a:latin typeface="Calibri"/>
                        <a:ea typeface="Calibri"/>
                        <a:cs typeface="Arial"/>
                      </a:endParaRPr>
                    </a:p>
                  </a:txBody>
                  <a:tcPr marL="23114" marR="23114" marT="0" marB="0"/>
                </a:tc>
                <a:tc>
                  <a:txBody>
                    <a:bodyPr/>
                    <a:lstStyle/>
                    <a:p>
                      <a:pPr marL="0" marR="0">
                        <a:lnSpc>
                          <a:spcPct val="107000"/>
                        </a:lnSpc>
                        <a:spcBef>
                          <a:spcPts val="0"/>
                        </a:spcBef>
                        <a:spcAft>
                          <a:spcPts val="0"/>
                        </a:spcAft>
                      </a:pPr>
                      <a:r>
                        <a:rPr lang="en-US" sz="1600" dirty="0">
                          <a:effectLst/>
                        </a:rPr>
                        <a:t>- Understand the  codes </a:t>
                      </a:r>
                      <a:r>
                        <a:rPr lang="en-US" sz="1600" baseline="0" dirty="0">
                          <a:effectLst/>
                        </a:rPr>
                        <a:t> and  standards of energy .</a:t>
                      </a:r>
                      <a:endParaRPr lang="en-US" sz="1600" dirty="0">
                        <a:effectLst/>
                      </a:endParaRPr>
                    </a:p>
                    <a:p>
                      <a:pPr marL="0" marR="0">
                        <a:lnSpc>
                          <a:spcPct val="107000"/>
                        </a:lnSpc>
                        <a:spcBef>
                          <a:spcPts val="0"/>
                        </a:spcBef>
                        <a:spcAft>
                          <a:spcPts val="0"/>
                        </a:spcAft>
                      </a:pPr>
                      <a:r>
                        <a:rPr lang="en-US" sz="1600" dirty="0">
                          <a:effectLst/>
                        </a:rPr>
                        <a:t>- Understand the concept of energy audits  and procedures.</a:t>
                      </a:r>
                    </a:p>
                    <a:p>
                      <a:pPr marL="0" marR="0" indent="0" defTabSz="914400" eaLnBrk="1" fontAlgn="auto" latinLnBrk="0" hangingPunct="1">
                        <a:lnSpc>
                          <a:spcPct val="107000"/>
                        </a:lnSpc>
                        <a:spcBef>
                          <a:spcPts val="0"/>
                        </a:spcBef>
                        <a:spcAft>
                          <a:spcPts val="0"/>
                        </a:spcAft>
                        <a:buClrTx/>
                        <a:buSzTx/>
                        <a:buFontTx/>
                        <a:buNone/>
                        <a:tabLst/>
                        <a:defRPr/>
                      </a:pPr>
                      <a:r>
                        <a:rPr lang="en-US" sz="1600" dirty="0">
                          <a:effectLst/>
                        </a:rPr>
                        <a:t>- Know the tools and equipment needed to perform an energy audit .</a:t>
                      </a:r>
                    </a:p>
                    <a:p>
                      <a:pPr marL="0" marR="0" indent="0" defTabSz="914400" eaLnBrk="1" fontAlgn="auto" latinLnBrk="0" hangingPunct="1">
                        <a:lnSpc>
                          <a:spcPct val="107000"/>
                        </a:lnSpc>
                        <a:spcBef>
                          <a:spcPts val="0"/>
                        </a:spcBef>
                        <a:spcAft>
                          <a:spcPts val="0"/>
                        </a:spcAft>
                        <a:buClrTx/>
                        <a:buSzTx/>
                        <a:buFontTx/>
                        <a:buNone/>
                        <a:tabLst/>
                        <a:defRPr/>
                      </a:pPr>
                      <a:r>
                        <a:rPr lang="en-US" sz="1600" dirty="0">
                          <a:effectLst/>
                        </a:rPr>
                        <a:t>- Learn how to write energy reports.</a:t>
                      </a:r>
                      <a:endParaRPr lang="en-US" sz="1600" dirty="0">
                        <a:solidFill>
                          <a:srgbClr val="000000"/>
                        </a:solidFill>
                        <a:effectLst/>
                        <a:latin typeface="Calibri"/>
                        <a:ea typeface="Calibri"/>
                        <a:cs typeface="Arial"/>
                      </a:endParaRPr>
                    </a:p>
                  </a:txBody>
                  <a:tcPr marL="23114" marR="23114" marT="0" marB="0"/>
                </a:tc>
                <a:extLst>
                  <a:ext uri="{0D108BD9-81ED-4DB2-BD59-A6C34878D82A}">
                    <a16:rowId xmlns="" xmlns:a16="http://schemas.microsoft.com/office/drawing/2014/main" val="10001"/>
                  </a:ext>
                </a:extLst>
              </a:tr>
              <a:tr h="3867655">
                <a:tc>
                  <a:txBody>
                    <a:bodyPr/>
                    <a:lstStyle/>
                    <a:p>
                      <a:pPr marL="0" marR="0">
                        <a:lnSpc>
                          <a:spcPct val="107000"/>
                        </a:lnSpc>
                        <a:spcBef>
                          <a:spcPts val="0"/>
                        </a:spcBef>
                        <a:spcAft>
                          <a:spcPts val="0"/>
                        </a:spcAft>
                      </a:pPr>
                      <a:r>
                        <a:rPr lang="en-US" sz="1600" dirty="0">
                          <a:solidFill>
                            <a:srgbClr val="FFFF00"/>
                          </a:solidFill>
                          <a:effectLst/>
                        </a:rPr>
                        <a:t>Course </a:t>
                      </a:r>
                    </a:p>
                    <a:p>
                      <a:pPr marL="0" marR="0">
                        <a:lnSpc>
                          <a:spcPct val="107000"/>
                        </a:lnSpc>
                        <a:spcBef>
                          <a:spcPts val="0"/>
                        </a:spcBef>
                        <a:spcAft>
                          <a:spcPts val="0"/>
                        </a:spcAft>
                      </a:pPr>
                      <a:r>
                        <a:rPr lang="en-US" sz="1600" dirty="0">
                          <a:solidFill>
                            <a:srgbClr val="FFFF00"/>
                          </a:solidFill>
                          <a:effectLst/>
                        </a:rPr>
                        <a:t> contents :</a:t>
                      </a:r>
                      <a:endParaRPr lang="en-US" sz="1600" dirty="0">
                        <a:solidFill>
                          <a:srgbClr val="FFFF00"/>
                        </a:solidFill>
                        <a:effectLst/>
                        <a:latin typeface="Calibri"/>
                        <a:ea typeface="Calibri"/>
                        <a:cs typeface="Arial"/>
                      </a:endParaRPr>
                    </a:p>
                  </a:txBody>
                  <a:tcPr marL="23114" marR="23114" marT="0" marB="0"/>
                </a:tc>
                <a:tc>
                  <a:txBody>
                    <a:bodyPr/>
                    <a:lstStyle/>
                    <a:p>
                      <a:pPr marL="0" marR="0" indent="0" defTabSz="914400" eaLnBrk="1" fontAlgn="auto" latinLnBrk="0" hangingPunct="1">
                        <a:lnSpc>
                          <a:spcPct val="107000"/>
                        </a:lnSpc>
                        <a:spcBef>
                          <a:spcPts val="0"/>
                        </a:spcBef>
                        <a:spcAft>
                          <a:spcPts val="0"/>
                        </a:spcAft>
                        <a:buClrTx/>
                        <a:buSzTx/>
                        <a:buFontTx/>
                        <a:buNone/>
                        <a:tabLst/>
                        <a:defRPr/>
                      </a:pPr>
                      <a:r>
                        <a:rPr lang="en-US" sz="1600" dirty="0">
                          <a:effectLst/>
                        </a:rPr>
                        <a:t>- Fundamentals  of Energy management system. .</a:t>
                      </a:r>
                    </a:p>
                    <a:p>
                      <a:pPr marL="0" marR="0">
                        <a:lnSpc>
                          <a:spcPct val="107000"/>
                        </a:lnSpc>
                        <a:spcBef>
                          <a:spcPts val="0"/>
                        </a:spcBef>
                        <a:spcAft>
                          <a:spcPts val="0"/>
                        </a:spcAft>
                      </a:pPr>
                      <a:r>
                        <a:rPr lang="en-US" sz="1600" dirty="0">
                          <a:effectLst/>
                        </a:rPr>
                        <a:t>-</a:t>
                      </a:r>
                      <a:r>
                        <a:rPr lang="en-US" sz="1600" baseline="0" dirty="0">
                          <a:effectLst/>
                        </a:rPr>
                        <a:t> </a:t>
                      </a:r>
                      <a:r>
                        <a:rPr lang="en-US" sz="1600" dirty="0">
                          <a:effectLst/>
                        </a:rPr>
                        <a:t>Energy efficient</a:t>
                      </a:r>
                      <a:r>
                        <a:rPr lang="en-US" sz="1600" baseline="0" dirty="0">
                          <a:effectLst/>
                        </a:rPr>
                        <a:t> and </a:t>
                      </a:r>
                      <a:r>
                        <a:rPr lang="en-US" sz="1600" dirty="0">
                          <a:effectLst/>
                        </a:rPr>
                        <a:t> conservation.</a:t>
                      </a:r>
                    </a:p>
                    <a:p>
                      <a:pPr marL="0" marR="0">
                        <a:lnSpc>
                          <a:spcPct val="107000"/>
                        </a:lnSpc>
                        <a:spcBef>
                          <a:spcPts val="0"/>
                        </a:spcBef>
                        <a:spcAft>
                          <a:spcPts val="0"/>
                        </a:spcAft>
                      </a:pPr>
                      <a:r>
                        <a:rPr lang="en-US" sz="1600" dirty="0">
                          <a:effectLst/>
                        </a:rPr>
                        <a:t>- Introduction, codes standards &amp;</a:t>
                      </a:r>
                      <a:r>
                        <a:rPr lang="en-US" sz="1600" baseline="0" dirty="0">
                          <a:effectLst/>
                        </a:rPr>
                        <a:t> Legislation I &amp; Legislation II</a:t>
                      </a:r>
                    </a:p>
                    <a:p>
                      <a:pPr marL="0" marR="0">
                        <a:lnSpc>
                          <a:spcPct val="107000"/>
                        </a:lnSpc>
                        <a:spcBef>
                          <a:spcPts val="0"/>
                        </a:spcBef>
                        <a:spcAft>
                          <a:spcPts val="0"/>
                        </a:spcAft>
                      </a:pPr>
                      <a:r>
                        <a:rPr lang="en-US" sz="1600" dirty="0">
                          <a:effectLst/>
                        </a:rPr>
                        <a:t>- Types of Energy audits and</a:t>
                      </a:r>
                      <a:r>
                        <a:rPr lang="en-US" sz="1600" baseline="0" dirty="0">
                          <a:effectLst/>
                        </a:rPr>
                        <a:t> its basics component</a:t>
                      </a:r>
                      <a:r>
                        <a:rPr lang="en-US" sz="1600" dirty="0">
                          <a:effectLst/>
                        </a:rPr>
                        <a:t> .</a:t>
                      </a:r>
                    </a:p>
                    <a:p>
                      <a:pPr marL="0" marR="0">
                        <a:lnSpc>
                          <a:spcPct val="107000"/>
                        </a:lnSpc>
                        <a:spcBef>
                          <a:spcPts val="0"/>
                        </a:spcBef>
                        <a:spcAft>
                          <a:spcPts val="0"/>
                        </a:spcAft>
                      </a:pPr>
                      <a:r>
                        <a:rPr lang="en-US" sz="1600" dirty="0">
                          <a:effectLst/>
                        </a:rPr>
                        <a:t>- The audit</a:t>
                      </a:r>
                      <a:r>
                        <a:rPr lang="en-US" sz="1600" baseline="0" dirty="0">
                          <a:effectLst/>
                        </a:rPr>
                        <a:t> Process </a:t>
                      </a:r>
                    </a:p>
                    <a:p>
                      <a:pPr marL="0" marR="0">
                        <a:lnSpc>
                          <a:spcPct val="107000"/>
                        </a:lnSpc>
                        <a:spcBef>
                          <a:spcPts val="0"/>
                        </a:spcBef>
                        <a:spcAft>
                          <a:spcPts val="0"/>
                        </a:spcAft>
                      </a:pPr>
                      <a:r>
                        <a:rPr lang="en-US" sz="1600" dirty="0">
                          <a:effectLst/>
                        </a:rPr>
                        <a:t>     i- Pre site work                  ii- Preparing for audit visit</a:t>
                      </a:r>
                    </a:p>
                    <a:p>
                      <a:pPr marL="0" marR="0">
                        <a:lnSpc>
                          <a:spcPct val="107000"/>
                        </a:lnSpc>
                        <a:spcBef>
                          <a:spcPts val="0"/>
                        </a:spcBef>
                        <a:spcAft>
                          <a:spcPts val="0"/>
                        </a:spcAft>
                      </a:pPr>
                      <a:r>
                        <a:rPr lang="en-US" sz="1600" dirty="0">
                          <a:effectLst/>
                        </a:rPr>
                        <a:t>     ii- post Audit  Analysis     iii- The</a:t>
                      </a:r>
                      <a:r>
                        <a:rPr lang="en-US" sz="1600" baseline="0" dirty="0">
                          <a:effectLst/>
                        </a:rPr>
                        <a:t> </a:t>
                      </a:r>
                      <a:r>
                        <a:rPr lang="en-US" sz="1600" dirty="0">
                          <a:effectLst/>
                        </a:rPr>
                        <a:t>Energy audit Report.</a:t>
                      </a:r>
                    </a:p>
                    <a:p>
                      <a:pPr marL="0" marR="0">
                        <a:lnSpc>
                          <a:spcPct val="107000"/>
                        </a:lnSpc>
                        <a:spcBef>
                          <a:spcPts val="0"/>
                        </a:spcBef>
                        <a:spcAft>
                          <a:spcPts val="0"/>
                        </a:spcAft>
                      </a:pPr>
                      <a:r>
                        <a:rPr lang="en-US" sz="1600" dirty="0">
                          <a:effectLst/>
                        </a:rPr>
                        <a:t>- The Energy action</a:t>
                      </a:r>
                      <a:r>
                        <a:rPr lang="en-US" sz="1600" baseline="0" dirty="0">
                          <a:effectLst/>
                        </a:rPr>
                        <a:t> Plan Specialized audit tools.</a:t>
                      </a:r>
                    </a:p>
                    <a:p>
                      <a:pPr marL="0" marR="0">
                        <a:lnSpc>
                          <a:spcPct val="107000"/>
                        </a:lnSpc>
                        <a:spcBef>
                          <a:spcPts val="0"/>
                        </a:spcBef>
                        <a:spcAft>
                          <a:spcPts val="0"/>
                        </a:spcAft>
                      </a:pPr>
                      <a:r>
                        <a:rPr lang="en-US" sz="1600" dirty="0">
                          <a:effectLst/>
                        </a:rPr>
                        <a:t>- The Building</a:t>
                      </a:r>
                      <a:r>
                        <a:rPr lang="en-US" sz="1600" baseline="0" dirty="0">
                          <a:effectLst/>
                        </a:rPr>
                        <a:t> Envelope Audit.</a:t>
                      </a:r>
                    </a:p>
                    <a:p>
                      <a:pPr marL="0" marR="0" indent="0" defTabSz="914400" eaLnBrk="1" fontAlgn="auto" latinLnBrk="0" hangingPunct="1">
                        <a:lnSpc>
                          <a:spcPct val="107000"/>
                        </a:lnSpc>
                        <a:spcBef>
                          <a:spcPts val="0"/>
                        </a:spcBef>
                        <a:spcAft>
                          <a:spcPts val="0"/>
                        </a:spcAft>
                        <a:buClrTx/>
                        <a:buSzTx/>
                        <a:buFontTx/>
                        <a:buNone/>
                        <a:tabLst/>
                        <a:defRPr/>
                      </a:pPr>
                      <a:r>
                        <a:rPr lang="en-US" sz="1600" dirty="0">
                          <a:solidFill>
                            <a:srgbClr val="000000"/>
                          </a:solidFill>
                          <a:effectLst/>
                          <a:latin typeface="Calibri"/>
                          <a:ea typeface="Calibri"/>
                          <a:cs typeface="Arial"/>
                        </a:rPr>
                        <a:t>- </a:t>
                      </a:r>
                      <a:r>
                        <a:rPr lang="en-US" sz="1600" dirty="0">
                          <a:effectLst/>
                        </a:rPr>
                        <a:t>The Electric system </a:t>
                      </a:r>
                      <a:r>
                        <a:rPr lang="en-US" sz="1600" baseline="0" dirty="0">
                          <a:effectLst/>
                        </a:rPr>
                        <a:t>Audit.</a:t>
                      </a:r>
                      <a:endParaRPr lang="en-US" sz="1600" baseline="0" dirty="0">
                        <a:solidFill>
                          <a:srgbClr val="000000"/>
                        </a:solidFill>
                        <a:effectLst/>
                        <a:latin typeface="Calibri"/>
                        <a:ea typeface="Calibri"/>
                        <a:cs typeface="Arial"/>
                      </a:endParaRPr>
                    </a:p>
                    <a:p>
                      <a:pPr marL="0" marR="0" indent="0" defTabSz="914400" eaLnBrk="1" fontAlgn="auto" latinLnBrk="0" hangingPunct="1">
                        <a:lnSpc>
                          <a:spcPct val="107000"/>
                        </a:lnSpc>
                        <a:spcBef>
                          <a:spcPts val="0"/>
                        </a:spcBef>
                        <a:spcAft>
                          <a:spcPts val="0"/>
                        </a:spcAft>
                        <a:buClrTx/>
                        <a:buSzTx/>
                        <a:buFontTx/>
                        <a:buNone/>
                        <a:tabLst/>
                        <a:defRPr/>
                      </a:pPr>
                      <a:r>
                        <a:rPr lang="en-US" sz="1600" dirty="0">
                          <a:solidFill>
                            <a:srgbClr val="000000"/>
                          </a:solidFill>
                          <a:effectLst/>
                          <a:latin typeface="Calibri"/>
                          <a:ea typeface="Calibri"/>
                          <a:cs typeface="Arial"/>
                        </a:rPr>
                        <a:t>- </a:t>
                      </a:r>
                      <a:r>
                        <a:rPr lang="en-US" sz="1600" dirty="0">
                          <a:effectLst/>
                        </a:rPr>
                        <a:t>The Indoor</a:t>
                      </a:r>
                      <a:r>
                        <a:rPr lang="en-US" sz="1600" baseline="0" dirty="0">
                          <a:effectLst/>
                        </a:rPr>
                        <a:t> Air Quality and HVAC Audit.</a:t>
                      </a:r>
                    </a:p>
                    <a:p>
                      <a:pPr marL="0" marR="0">
                        <a:lnSpc>
                          <a:spcPct val="107000"/>
                        </a:lnSpc>
                        <a:spcBef>
                          <a:spcPts val="0"/>
                        </a:spcBef>
                        <a:spcAft>
                          <a:spcPts val="0"/>
                        </a:spcAft>
                      </a:pPr>
                      <a:r>
                        <a:rPr lang="en-US" sz="1600" dirty="0">
                          <a:solidFill>
                            <a:srgbClr val="000000"/>
                          </a:solidFill>
                          <a:effectLst/>
                          <a:latin typeface="Calibri"/>
                          <a:ea typeface="Calibri"/>
                          <a:cs typeface="Arial"/>
                        </a:rPr>
                        <a:t>- Industrial,</a:t>
                      </a:r>
                      <a:r>
                        <a:rPr lang="en-US" sz="1600" baseline="0" dirty="0">
                          <a:solidFill>
                            <a:srgbClr val="000000"/>
                          </a:solidFill>
                          <a:effectLst/>
                          <a:latin typeface="Calibri"/>
                          <a:ea typeface="Calibri"/>
                          <a:cs typeface="Arial"/>
                        </a:rPr>
                        <a:t> Commercial and Residential audits .</a:t>
                      </a:r>
                      <a:endParaRPr lang="en-US" sz="1600" dirty="0">
                        <a:solidFill>
                          <a:srgbClr val="000000"/>
                        </a:solidFill>
                        <a:effectLst/>
                        <a:latin typeface="Calibri"/>
                        <a:ea typeface="Calibri"/>
                        <a:cs typeface="Arial"/>
                      </a:endParaRPr>
                    </a:p>
                    <a:p>
                      <a:pPr marL="0" marR="0">
                        <a:lnSpc>
                          <a:spcPct val="107000"/>
                        </a:lnSpc>
                        <a:spcBef>
                          <a:spcPts val="0"/>
                        </a:spcBef>
                        <a:spcAft>
                          <a:spcPts val="0"/>
                        </a:spcAft>
                      </a:pPr>
                      <a:r>
                        <a:rPr lang="en-US" sz="1600" dirty="0">
                          <a:solidFill>
                            <a:srgbClr val="000000"/>
                          </a:solidFill>
                          <a:effectLst/>
                          <a:latin typeface="Calibri"/>
                          <a:ea typeface="Calibri"/>
                          <a:cs typeface="Arial"/>
                        </a:rPr>
                        <a:t>- Energy efficient and renewable  energy.</a:t>
                      </a:r>
                    </a:p>
                    <a:p>
                      <a:pPr marL="0" marR="0">
                        <a:lnSpc>
                          <a:spcPct val="107000"/>
                        </a:lnSpc>
                        <a:spcBef>
                          <a:spcPts val="0"/>
                        </a:spcBef>
                        <a:spcAft>
                          <a:spcPts val="0"/>
                        </a:spcAft>
                      </a:pPr>
                      <a:r>
                        <a:rPr lang="en-US" sz="1600" dirty="0">
                          <a:solidFill>
                            <a:srgbClr val="000000"/>
                          </a:solidFill>
                          <a:effectLst/>
                          <a:latin typeface="Calibri"/>
                          <a:ea typeface="Calibri"/>
                          <a:cs typeface="Arial"/>
                        </a:rPr>
                        <a:t>- </a:t>
                      </a:r>
                      <a:r>
                        <a:rPr lang="en-US" sz="1600" dirty="0">
                          <a:solidFill>
                            <a:srgbClr val="000000"/>
                          </a:solidFill>
                          <a:effectLst/>
                          <a:latin typeface="+mn-lt"/>
                          <a:ea typeface="Calibri"/>
                          <a:cs typeface="Arial"/>
                        </a:rPr>
                        <a:t>Energy management automation</a:t>
                      </a:r>
                      <a:r>
                        <a:rPr lang="en-US" sz="1600" dirty="0">
                          <a:solidFill>
                            <a:srgbClr val="000000"/>
                          </a:solidFill>
                          <a:effectLst/>
                          <a:latin typeface="Calibri"/>
                          <a:ea typeface="Calibri"/>
                          <a:cs typeface="Arial"/>
                        </a:rPr>
                        <a:t>.</a:t>
                      </a:r>
                    </a:p>
                  </a:txBody>
                  <a:tcPr marL="23114" marR="23114"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708702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5342E506-AA2D-B447-A32C-DA34884B082E}"/>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29</a:t>
            </a:fld>
            <a:endParaRPr lang="en-US" spc="85" dirty="0"/>
          </a:p>
        </p:txBody>
      </p:sp>
      <p:graphicFrame>
        <p:nvGraphicFramePr>
          <p:cNvPr id="2" name="Table 1"/>
          <p:cNvGraphicFramePr>
            <a:graphicFrameLocks noGrp="1"/>
          </p:cNvGraphicFramePr>
          <p:nvPr>
            <p:extLst>
              <p:ext uri="{D42A27DB-BD31-4B8C-83A1-F6EECF244321}">
                <p14:modId xmlns:p14="http://schemas.microsoft.com/office/powerpoint/2010/main" val="3349708805"/>
              </p:ext>
            </p:extLst>
          </p:nvPr>
        </p:nvGraphicFramePr>
        <p:xfrm>
          <a:off x="609600" y="623696"/>
          <a:ext cx="8001000" cy="5275136"/>
        </p:xfrm>
        <a:graphic>
          <a:graphicData uri="http://schemas.openxmlformats.org/drawingml/2006/table">
            <a:tbl>
              <a:tblPr firstRow="1" firstCol="1" bandRow="1">
                <a:tableStyleId>{5C22544A-7EE6-4342-B048-85BDC9FD1C3A}</a:tableStyleId>
              </a:tblPr>
              <a:tblGrid>
                <a:gridCol w="1219200">
                  <a:extLst>
                    <a:ext uri="{9D8B030D-6E8A-4147-A177-3AD203B41FA5}">
                      <a16:colId xmlns="" xmlns:a16="http://schemas.microsoft.com/office/drawing/2014/main" val="20000"/>
                    </a:ext>
                  </a:extLst>
                </a:gridCol>
                <a:gridCol w="6781800">
                  <a:extLst>
                    <a:ext uri="{9D8B030D-6E8A-4147-A177-3AD203B41FA5}">
                      <a16:colId xmlns="" xmlns:a16="http://schemas.microsoft.com/office/drawing/2014/main" val="20001"/>
                    </a:ext>
                  </a:extLst>
                </a:gridCol>
              </a:tblGrid>
              <a:tr h="157163">
                <a:tc gridSpan="2">
                  <a:txBody>
                    <a:bodyPr/>
                    <a:lstStyle/>
                    <a:p>
                      <a:pPr marL="0" marR="0" algn="ctr">
                        <a:lnSpc>
                          <a:spcPct val="107000"/>
                        </a:lnSpc>
                        <a:spcBef>
                          <a:spcPts val="0"/>
                        </a:spcBef>
                        <a:spcAft>
                          <a:spcPts val="0"/>
                        </a:spcAft>
                      </a:pPr>
                      <a:r>
                        <a:rPr lang="en-US" sz="2400" dirty="0" smtClean="0">
                          <a:solidFill>
                            <a:srgbClr val="FFFF00"/>
                          </a:solidFill>
                          <a:effectLst/>
                        </a:rPr>
                        <a:t>6. </a:t>
                      </a:r>
                      <a:r>
                        <a:rPr lang="en-US" sz="2400" dirty="0">
                          <a:solidFill>
                            <a:srgbClr val="FFFF00"/>
                          </a:solidFill>
                          <a:effectLst/>
                        </a:rPr>
                        <a:t>Building Management system (BMS)</a:t>
                      </a:r>
                      <a:endParaRPr lang="en-US" sz="2400" dirty="0">
                        <a:solidFill>
                          <a:srgbClr val="FFFF00"/>
                        </a:solidFill>
                        <a:effectLst/>
                        <a:latin typeface="Calibri"/>
                        <a:ea typeface="Calibri"/>
                        <a:cs typeface="Arial"/>
                      </a:endParaRPr>
                    </a:p>
                  </a:txBody>
                  <a:tcPr marL="23114" marR="23114" marT="0" marB="0"/>
                </a:tc>
                <a:tc hMerge="1">
                  <a:txBody>
                    <a:bodyPr/>
                    <a:lstStyle/>
                    <a:p>
                      <a:endParaRPr lang="en-US"/>
                    </a:p>
                  </a:txBody>
                  <a:tcPr/>
                </a:tc>
                <a:extLst>
                  <a:ext uri="{0D108BD9-81ED-4DB2-BD59-A6C34878D82A}">
                    <a16:rowId xmlns="" xmlns:a16="http://schemas.microsoft.com/office/drawing/2014/main" val="10000"/>
                  </a:ext>
                </a:extLst>
              </a:tr>
              <a:tr h="942974">
                <a:tc>
                  <a:txBody>
                    <a:bodyPr/>
                    <a:lstStyle/>
                    <a:p>
                      <a:pPr marL="0" marR="0">
                        <a:lnSpc>
                          <a:spcPct val="107000"/>
                        </a:lnSpc>
                        <a:spcBef>
                          <a:spcPts val="0"/>
                        </a:spcBef>
                        <a:spcAft>
                          <a:spcPts val="0"/>
                        </a:spcAft>
                      </a:pPr>
                      <a:r>
                        <a:rPr lang="en-US" sz="1600" dirty="0">
                          <a:solidFill>
                            <a:srgbClr val="FFFF00"/>
                          </a:solidFill>
                          <a:effectLst/>
                        </a:rPr>
                        <a:t>Learning </a:t>
                      </a:r>
                    </a:p>
                    <a:p>
                      <a:pPr marL="0" marR="0">
                        <a:lnSpc>
                          <a:spcPct val="107000"/>
                        </a:lnSpc>
                        <a:spcBef>
                          <a:spcPts val="0"/>
                        </a:spcBef>
                        <a:spcAft>
                          <a:spcPts val="0"/>
                        </a:spcAft>
                      </a:pPr>
                      <a:r>
                        <a:rPr lang="en-US" sz="1600" dirty="0">
                          <a:solidFill>
                            <a:srgbClr val="FFFF00"/>
                          </a:solidFill>
                          <a:effectLst/>
                        </a:rPr>
                        <a:t>Outcomes :</a:t>
                      </a:r>
                      <a:endParaRPr lang="en-US" sz="1600" dirty="0">
                        <a:solidFill>
                          <a:srgbClr val="FFFF00"/>
                        </a:solidFill>
                        <a:effectLst/>
                        <a:latin typeface="Calibri"/>
                        <a:ea typeface="Calibri"/>
                        <a:cs typeface="Arial"/>
                      </a:endParaRPr>
                    </a:p>
                  </a:txBody>
                  <a:tcPr marL="23114" marR="23114" marT="0" marB="0"/>
                </a:tc>
                <a:tc>
                  <a:txBody>
                    <a:bodyPr/>
                    <a:lstStyle/>
                    <a:p>
                      <a:pPr marL="0" marR="0">
                        <a:lnSpc>
                          <a:spcPct val="107000"/>
                        </a:lnSpc>
                        <a:spcBef>
                          <a:spcPts val="0"/>
                        </a:spcBef>
                        <a:spcAft>
                          <a:spcPts val="0"/>
                        </a:spcAft>
                      </a:pPr>
                      <a:r>
                        <a:rPr lang="en-US" sz="1600" dirty="0">
                          <a:effectLst/>
                        </a:rPr>
                        <a:t>- Understand the principles of BMS</a:t>
                      </a:r>
                      <a:r>
                        <a:rPr lang="en-US" sz="1600" baseline="0" dirty="0">
                          <a:effectLst/>
                        </a:rPr>
                        <a:t> </a:t>
                      </a:r>
                      <a:r>
                        <a:rPr lang="en-US" sz="1600" dirty="0">
                          <a:effectLst/>
                        </a:rPr>
                        <a:t>system.</a:t>
                      </a:r>
                    </a:p>
                    <a:p>
                      <a:pPr marL="0" marR="0">
                        <a:lnSpc>
                          <a:spcPct val="107000"/>
                        </a:lnSpc>
                        <a:spcBef>
                          <a:spcPts val="0"/>
                        </a:spcBef>
                        <a:spcAft>
                          <a:spcPts val="0"/>
                        </a:spcAft>
                      </a:pPr>
                      <a:r>
                        <a:rPr lang="en-US" sz="1600" dirty="0">
                          <a:effectLst/>
                        </a:rPr>
                        <a:t>- Select  the suitable lighting and HVAC</a:t>
                      </a:r>
                      <a:r>
                        <a:rPr lang="en-US" sz="1600" baseline="0" dirty="0">
                          <a:effectLst/>
                        </a:rPr>
                        <a:t> systems of energy efficient </a:t>
                      </a:r>
                      <a:r>
                        <a:rPr lang="en-US" sz="1600" dirty="0">
                          <a:effectLst/>
                        </a:rPr>
                        <a:t> applications.</a:t>
                      </a:r>
                    </a:p>
                    <a:p>
                      <a:pPr marL="0" marR="0" indent="0" defTabSz="914400" eaLnBrk="1" fontAlgn="auto" latinLnBrk="0" hangingPunct="1">
                        <a:lnSpc>
                          <a:spcPct val="107000"/>
                        </a:lnSpc>
                        <a:spcBef>
                          <a:spcPts val="0"/>
                        </a:spcBef>
                        <a:spcAft>
                          <a:spcPts val="0"/>
                        </a:spcAft>
                        <a:buClrTx/>
                        <a:buSzTx/>
                        <a:buFontTx/>
                        <a:buNone/>
                        <a:tabLst/>
                        <a:defRPr/>
                      </a:pPr>
                      <a:r>
                        <a:rPr lang="en-US" sz="1600" dirty="0">
                          <a:effectLst/>
                        </a:rPr>
                        <a:t>- Know BMS configurations</a:t>
                      </a:r>
                      <a:r>
                        <a:rPr lang="en-US" sz="1600" baseline="0" dirty="0">
                          <a:effectLst/>
                        </a:rPr>
                        <a:t>  and technologies. </a:t>
                      </a:r>
                    </a:p>
                    <a:p>
                      <a:pPr marL="0" marR="0" indent="0" defTabSz="914400" eaLnBrk="1" fontAlgn="auto" latinLnBrk="0" hangingPunct="1">
                        <a:lnSpc>
                          <a:spcPct val="107000"/>
                        </a:lnSpc>
                        <a:spcBef>
                          <a:spcPts val="0"/>
                        </a:spcBef>
                        <a:spcAft>
                          <a:spcPts val="0"/>
                        </a:spcAft>
                        <a:buClrTx/>
                        <a:buSzTx/>
                        <a:buFontTx/>
                        <a:buNone/>
                        <a:tabLst/>
                        <a:defRPr/>
                      </a:pPr>
                      <a:r>
                        <a:rPr lang="en-US" sz="1600" dirty="0">
                          <a:effectLst/>
                        </a:rPr>
                        <a:t>- Design BMS system.</a:t>
                      </a:r>
                    </a:p>
                    <a:p>
                      <a:pPr marL="0" marR="0" indent="0" defTabSz="914400" eaLnBrk="1" fontAlgn="auto" latinLnBrk="0" hangingPunct="1">
                        <a:lnSpc>
                          <a:spcPct val="107000"/>
                        </a:lnSpc>
                        <a:spcBef>
                          <a:spcPts val="0"/>
                        </a:spcBef>
                        <a:spcAft>
                          <a:spcPts val="0"/>
                        </a:spcAft>
                        <a:buClrTx/>
                        <a:buSzTx/>
                        <a:buFontTx/>
                        <a:buNone/>
                        <a:tabLst/>
                        <a:defRPr/>
                      </a:pPr>
                      <a:endParaRPr lang="en-US" sz="1600" dirty="0">
                        <a:solidFill>
                          <a:srgbClr val="000000"/>
                        </a:solidFill>
                        <a:effectLst/>
                        <a:latin typeface="Calibri"/>
                        <a:ea typeface="Calibri"/>
                        <a:cs typeface="Arial"/>
                      </a:endParaRPr>
                    </a:p>
                  </a:txBody>
                  <a:tcPr marL="23114" marR="23114" marT="0" marB="0"/>
                </a:tc>
                <a:extLst>
                  <a:ext uri="{0D108BD9-81ED-4DB2-BD59-A6C34878D82A}">
                    <a16:rowId xmlns="" xmlns:a16="http://schemas.microsoft.com/office/drawing/2014/main" val="10001"/>
                  </a:ext>
                </a:extLst>
              </a:tr>
              <a:tr h="3579177">
                <a:tc>
                  <a:txBody>
                    <a:bodyPr/>
                    <a:lstStyle/>
                    <a:p>
                      <a:pPr marL="0" marR="0">
                        <a:lnSpc>
                          <a:spcPct val="107000"/>
                        </a:lnSpc>
                        <a:spcBef>
                          <a:spcPts val="0"/>
                        </a:spcBef>
                        <a:spcAft>
                          <a:spcPts val="0"/>
                        </a:spcAft>
                      </a:pPr>
                      <a:r>
                        <a:rPr lang="en-US" sz="1600" dirty="0">
                          <a:solidFill>
                            <a:srgbClr val="FFFF00"/>
                          </a:solidFill>
                          <a:effectLst/>
                        </a:rPr>
                        <a:t>Course </a:t>
                      </a:r>
                    </a:p>
                    <a:p>
                      <a:pPr marL="0" marR="0">
                        <a:lnSpc>
                          <a:spcPct val="107000"/>
                        </a:lnSpc>
                        <a:spcBef>
                          <a:spcPts val="0"/>
                        </a:spcBef>
                        <a:spcAft>
                          <a:spcPts val="0"/>
                        </a:spcAft>
                      </a:pPr>
                      <a:r>
                        <a:rPr lang="en-US" sz="1600" dirty="0">
                          <a:solidFill>
                            <a:srgbClr val="FFFF00"/>
                          </a:solidFill>
                          <a:effectLst/>
                        </a:rPr>
                        <a:t> contents :</a:t>
                      </a:r>
                      <a:endParaRPr lang="en-US" sz="1600" dirty="0">
                        <a:solidFill>
                          <a:srgbClr val="FFFF00"/>
                        </a:solidFill>
                        <a:effectLst/>
                        <a:latin typeface="Calibri"/>
                        <a:ea typeface="Calibri"/>
                        <a:cs typeface="Arial"/>
                      </a:endParaRPr>
                    </a:p>
                  </a:txBody>
                  <a:tcPr marL="23114" marR="23114" marT="0" marB="0"/>
                </a:tc>
                <a:tc>
                  <a:txBody>
                    <a:bodyPr/>
                    <a:lstStyle/>
                    <a:p>
                      <a:pPr marL="0" marR="0">
                        <a:lnSpc>
                          <a:spcPct val="107000"/>
                        </a:lnSpc>
                        <a:spcBef>
                          <a:spcPts val="0"/>
                        </a:spcBef>
                        <a:spcAft>
                          <a:spcPts val="0"/>
                        </a:spcAft>
                      </a:pPr>
                      <a:r>
                        <a:rPr lang="en-US" sz="1600" dirty="0">
                          <a:effectLst/>
                        </a:rPr>
                        <a:t>- Overview on energy management and control.</a:t>
                      </a:r>
                    </a:p>
                    <a:p>
                      <a:pPr marL="0" marR="0">
                        <a:lnSpc>
                          <a:spcPct val="107000"/>
                        </a:lnSpc>
                        <a:spcBef>
                          <a:spcPts val="0"/>
                        </a:spcBef>
                        <a:spcAft>
                          <a:spcPts val="0"/>
                        </a:spcAft>
                      </a:pPr>
                      <a:r>
                        <a:rPr lang="en-US" sz="1600" dirty="0">
                          <a:effectLst/>
                        </a:rPr>
                        <a:t>- Fundamentals  of Energy auditing .</a:t>
                      </a:r>
                    </a:p>
                    <a:p>
                      <a:pPr marL="0" marR="0">
                        <a:lnSpc>
                          <a:spcPct val="107000"/>
                        </a:lnSpc>
                        <a:spcBef>
                          <a:spcPts val="0"/>
                        </a:spcBef>
                        <a:spcAft>
                          <a:spcPts val="0"/>
                        </a:spcAft>
                      </a:pPr>
                      <a:r>
                        <a:rPr lang="en-US" sz="1600" dirty="0">
                          <a:effectLst/>
                        </a:rPr>
                        <a:t>- Energy efficient</a:t>
                      </a:r>
                      <a:r>
                        <a:rPr lang="en-US" sz="1600" baseline="0" dirty="0">
                          <a:effectLst/>
                        </a:rPr>
                        <a:t> and renewable energy.</a:t>
                      </a:r>
                      <a:r>
                        <a:rPr lang="en-US" sz="1600" dirty="0">
                          <a:effectLst/>
                        </a:rPr>
                        <a:t> </a:t>
                      </a:r>
                    </a:p>
                    <a:p>
                      <a:pPr marL="0" marR="0">
                        <a:lnSpc>
                          <a:spcPct val="107000"/>
                        </a:lnSpc>
                        <a:spcBef>
                          <a:spcPts val="0"/>
                        </a:spcBef>
                        <a:spcAft>
                          <a:spcPts val="0"/>
                        </a:spcAft>
                      </a:pPr>
                      <a:r>
                        <a:rPr lang="en-US" sz="1600" dirty="0">
                          <a:effectLst/>
                        </a:rPr>
                        <a:t>- Energy conservation techniques and performance</a:t>
                      </a:r>
                      <a:r>
                        <a:rPr lang="en-US" sz="1600" baseline="0" dirty="0">
                          <a:effectLst/>
                        </a:rPr>
                        <a:t> assessment for lighting systems.</a:t>
                      </a:r>
                    </a:p>
                    <a:p>
                      <a:pPr marL="0" marR="0">
                        <a:lnSpc>
                          <a:spcPct val="107000"/>
                        </a:lnSpc>
                        <a:spcBef>
                          <a:spcPts val="0"/>
                        </a:spcBef>
                        <a:spcAft>
                          <a:spcPts val="0"/>
                        </a:spcAft>
                      </a:pPr>
                      <a:r>
                        <a:rPr lang="en-US" sz="1600" baseline="0" dirty="0">
                          <a:effectLst/>
                        </a:rPr>
                        <a:t>- Lighting control and efficiency standards.</a:t>
                      </a:r>
                    </a:p>
                    <a:p>
                      <a:pPr marL="0" marR="0">
                        <a:lnSpc>
                          <a:spcPct val="107000"/>
                        </a:lnSpc>
                        <a:spcBef>
                          <a:spcPts val="0"/>
                        </a:spcBef>
                        <a:spcAft>
                          <a:spcPts val="0"/>
                        </a:spcAft>
                      </a:pPr>
                      <a:r>
                        <a:rPr lang="en-US" sz="1600" baseline="0" dirty="0">
                          <a:effectLst/>
                        </a:rPr>
                        <a:t>- Residential and commercial lighting systems.</a:t>
                      </a:r>
                    </a:p>
                    <a:p>
                      <a:pPr marL="0" marR="0">
                        <a:lnSpc>
                          <a:spcPct val="107000"/>
                        </a:lnSpc>
                        <a:spcBef>
                          <a:spcPts val="0"/>
                        </a:spcBef>
                        <a:spcAft>
                          <a:spcPts val="0"/>
                        </a:spcAft>
                      </a:pPr>
                      <a:r>
                        <a:rPr lang="en-US" sz="1600" baseline="0" dirty="0">
                          <a:effectLst/>
                        </a:rPr>
                        <a:t>- Energy conservation techniques and performance assessment for HVAC systems.</a:t>
                      </a:r>
                    </a:p>
                    <a:p>
                      <a:pPr marL="0" marR="0">
                        <a:lnSpc>
                          <a:spcPct val="107000"/>
                        </a:lnSpc>
                        <a:spcBef>
                          <a:spcPts val="0"/>
                        </a:spcBef>
                        <a:spcAft>
                          <a:spcPts val="0"/>
                        </a:spcAft>
                      </a:pPr>
                      <a:r>
                        <a:rPr lang="en-US" sz="1600" dirty="0">
                          <a:effectLst/>
                        </a:rPr>
                        <a:t>- Building</a:t>
                      </a:r>
                      <a:r>
                        <a:rPr lang="en-US" sz="1600" baseline="0" dirty="0">
                          <a:effectLst/>
                        </a:rPr>
                        <a:t> insulation and air leakage.</a:t>
                      </a:r>
                    </a:p>
                    <a:p>
                      <a:pPr marL="0" marR="0">
                        <a:lnSpc>
                          <a:spcPct val="107000"/>
                        </a:lnSpc>
                        <a:spcBef>
                          <a:spcPts val="0"/>
                        </a:spcBef>
                        <a:spcAft>
                          <a:spcPts val="0"/>
                        </a:spcAft>
                      </a:pPr>
                      <a:r>
                        <a:rPr lang="en-US" sz="1600" dirty="0">
                          <a:solidFill>
                            <a:srgbClr val="000000"/>
                          </a:solidFill>
                          <a:effectLst/>
                          <a:latin typeface="Calibri"/>
                          <a:ea typeface="Calibri"/>
                          <a:cs typeface="Arial"/>
                        </a:rPr>
                        <a:t>- Solar Heating</a:t>
                      </a:r>
                      <a:r>
                        <a:rPr lang="en-US" sz="1600" baseline="0" dirty="0">
                          <a:solidFill>
                            <a:srgbClr val="000000"/>
                          </a:solidFill>
                          <a:effectLst/>
                          <a:latin typeface="Calibri"/>
                          <a:ea typeface="Calibri"/>
                          <a:cs typeface="Arial"/>
                        </a:rPr>
                        <a:t> and HVAC application.</a:t>
                      </a:r>
                    </a:p>
                    <a:p>
                      <a:pPr marL="0" marR="0">
                        <a:lnSpc>
                          <a:spcPct val="107000"/>
                        </a:lnSpc>
                        <a:spcBef>
                          <a:spcPts val="0"/>
                        </a:spcBef>
                        <a:spcAft>
                          <a:spcPts val="0"/>
                        </a:spcAft>
                      </a:pPr>
                      <a:r>
                        <a:rPr lang="en-US" sz="1600" dirty="0">
                          <a:solidFill>
                            <a:srgbClr val="000000"/>
                          </a:solidFill>
                          <a:effectLst/>
                          <a:latin typeface="Calibri"/>
                          <a:ea typeface="Calibri"/>
                          <a:cs typeface="Arial"/>
                        </a:rPr>
                        <a:t>- BMS control system</a:t>
                      </a:r>
                      <a:r>
                        <a:rPr lang="en-US" sz="1600" baseline="0" dirty="0">
                          <a:solidFill>
                            <a:srgbClr val="000000"/>
                          </a:solidFill>
                          <a:effectLst/>
                          <a:latin typeface="Calibri"/>
                          <a:ea typeface="Calibri"/>
                          <a:cs typeface="Arial"/>
                        </a:rPr>
                        <a:t> and automation.</a:t>
                      </a:r>
                      <a:endParaRPr lang="en-US" sz="1600" dirty="0">
                        <a:solidFill>
                          <a:srgbClr val="000000"/>
                        </a:solidFill>
                        <a:effectLst/>
                        <a:latin typeface="Calibri"/>
                        <a:ea typeface="Calibri"/>
                        <a:cs typeface="Arial"/>
                      </a:endParaRPr>
                    </a:p>
                    <a:p>
                      <a:pPr marL="0" marR="0">
                        <a:lnSpc>
                          <a:spcPct val="107000"/>
                        </a:lnSpc>
                        <a:spcBef>
                          <a:spcPts val="0"/>
                        </a:spcBef>
                        <a:spcAft>
                          <a:spcPts val="0"/>
                        </a:spcAft>
                      </a:pPr>
                      <a:r>
                        <a:rPr lang="en-US" sz="1600" dirty="0">
                          <a:solidFill>
                            <a:srgbClr val="000000"/>
                          </a:solidFill>
                          <a:effectLst/>
                          <a:latin typeface="Calibri"/>
                          <a:ea typeface="Calibri"/>
                          <a:cs typeface="Arial"/>
                        </a:rPr>
                        <a:t>- Design and installation of BMS.</a:t>
                      </a:r>
                    </a:p>
                  </a:txBody>
                  <a:tcPr marL="23114" marR="23114"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760508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71600"/>
            <a:ext cx="4267200" cy="2769989"/>
          </a:xfrm>
        </p:spPr>
        <p:txBody>
          <a:bodyPr wrap="square" lIns="91440" tIns="0" rIns="0" bIns="0">
            <a:spAutoFit/>
          </a:bodyPr>
          <a:lstStyle/>
          <a:p>
            <a:pPr marL="285750" indent="-285750">
              <a:buFontTx/>
              <a:buChar char="-"/>
            </a:pPr>
            <a:endParaRPr lang="en-US" b="1" dirty="0"/>
          </a:p>
          <a:p>
            <a:r>
              <a:rPr lang="en-US" b="1" dirty="0" smtClean="0"/>
              <a:t>    Energy </a:t>
            </a:r>
            <a:r>
              <a:rPr lang="en-US" b="1" dirty="0"/>
              <a:t>Committee</a:t>
            </a:r>
          </a:p>
          <a:p>
            <a:pPr marL="285750" indent="-285750">
              <a:buFontTx/>
              <a:buChar char="-"/>
            </a:pPr>
            <a:endParaRPr lang="ar-EG" b="1" dirty="0"/>
          </a:p>
          <a:p>
            <a:pPr marL="285750" indent="-285750">
              <a:buFontTx/>
              <a:buChar char="-"/>
            </a:pPr>
            <a:r>
              <a:rPr lang="en-US" dirty="0" smtClean="0"/>
              <a:t>An </a:t>
            </a:r>
            <a:r>
              <a:rPr lang="en-US" dirty="0"/>
              <a:t>energy committee has been established in order to help in achieving the  objectives.</a:t>
            </a:r>
          </a:p>
          <a:p>
            <a:pPr marL="285750" indent="-285750">
              <a:buFontTx/>
              <a:buChar char="-"/>
            </a:pPr>
            <a:endParaRPr lang="ar-EG" dirty="0" smtClean="0"/>
          </a:p>
          <a:p>
            <a:pPr marL="285750" indent="-285750">
              <a:buFontTx/>
              <a:buChar char="-"/>
            </a:pPr>
            <a:r>
              <a:rPr lang="en-US" dirty="0" smtClean="0"/>
              <a:t>The </a:t>
            </a:r>
            <a:r>
              <a:rPr lang="en-US" dirty="0"/>
              <a:t>main task of energy committee is to build an Energy management </a:t>
            </a:r>
            <a:r>
              <a:rPr lang="en-US" dirty="0" smtClean="0"/>
              <a:t>system.</a:t>
            </a:r>
            <a:endParaRPr lang="en-US" b="1" dirty="0"/>
          </a:p>
        </p:txBody>
      </p:sp>
      <p:sp>
        <p:nvSpPr>
          <p:cNvPr id="4" name="Slide Number Placeholder 3"/>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3</a:t>
            </a:fld>
            <a:endParaRPr lang="en-US" spc="85" dirty="0"/>
          </a:p>
        </p:txBody>
      </p:sp>
      <p:sp>
        <p:nvSpPr>
          <p:cNvPr id="5" name="Title 1"/>
          <p:cNvSpPr>
            <a:spLocks noGrp="1"/>
          </p:cNvSpPr>
          <p:nvPr>
            <p:ph type="title"/>
          </p:nvPr>
        </p:nvSpPr>
        <p:spPr>
          <a:xfrm>
            <a:off x="304800" y="533400"/>
            <a:ext cx="8640763" cy="430887"/>
          </a:xfrm>
        </p:spPr>
        <p:txBody>
          <a:bodyPr/>
          <a:lstStyle/>
          <a:p>
            <a:pPr algn="ctr"/>
            <a:r>
              <a:rPr lang="en-US" sz="2800" u="sng" dirty="0"/>
              <a:t>Energy Research Unit</a:t>
            </a:r>
          </a:p>
        </p:txBody>
      </p:sp>
      <p:sp>
        <p:nvSpPr>
          <p:cNvPr id="2" name="Rectangle 1"/>
          <p:cNvSpPr/>
          <p:nvPr/>
        </p:nvSpPr>
        <p:spPr>
          <a:xfrm>
            <a:off x="4397829" y="1219200"/>
            <a:ext cx="4572000" cy="1323439"/>
          </a:xfrm>
          <a:prstGeom prst="rect">
            <a:avLst/>
          </a:prstGeom>
        </p:spPr>
        <p:txBody>
          <a:bodyPr>
            <a:spAutoFit/>
          </a:bodyPr>
          <a:lstStyle/>
          <a:p>
            <a:pPr algn="r" rtl="1"/>
            <a:endParaRPr lang="ar-EG" sz="2000" dirty="0">
              <a:latin typeface="Calibri" pitchFamily="34" charset="0"/>
              <a:cs typeface="Calibri" pitchFamily="34" charset="0"/>
            </a:endParaRPr>
          </a:p>
          <a:p>
            <a:pPr algn="r" rtl="1"/>
            <a:r>
              <a:rPr lang="ar-EG" sz="2000" b="1" dirty="0">
                <a:latin typeface="Calibri" pitchFamily="34" charset="0"/>
                <a:cs typeface="Calibri" pitchFamily="34" charset="0"/>
              </a:rPr>
              <a:t>لجنة </a:t>
            </a:r>
            <a:r>
              <a:rPr lang="ar-EG" sz="2000" b="1" dirty="0" smtClean="0">
                <a:latin typeface="Calibri" pitchFamily="34" charset="0"/>
                <a:cs typeface="Calibri" pitchFamily="34" charset="0"/>
              </a:rPr>
              <a:t>الطاقة:-</a:t>
            </a:r>
            <a:endParaRPr lang="ar-EG" sz="2000" b="1" dirty="0">
              <a:latin typeface="Calibri" pitchFamily="34" charset="0"/>
              <a:cs typeface="Calibri" pitchFamily="34" charset="0"/>
            </a:endParaRPr>
          </a:p>
          <a:p>
            <a:pPr algn="r" rtl="1"/>
            <a:r>
              <a:rPr lang="ar-EG" sz="2000" dirty="0" smtClean="0">
                <a:latin typeface="Calibri" pitchFamily="34" charset="0"/>
                <a:cs typeface="Calibri" pitchFamily="34" charset="0"/>
              </a:rPr>
              <a:t>تم </a:t>
            </a:r>
            <a:r>
              <a:rPr lang="ar-EG" sz="2000" dirty="0">
                <a:latin typeface="Calibri" pitchFamily="34" charset="0"/>
                <a:cs typeface="Calibri" pitchFamily="34" charset="0"/>
              </a:rPr>
              <a:t>إنشاء لجنة للطاقة من أجل المساعدة في </a:t>
            </a:r>
            <a:r>
              <a:rPr lang="ar-EG" sz="2000" dirty="0" smtClean="0">
                <a:latin typeface="Calibri" pitchFamily="34" charset="0"/>
                <a:cs typeface="Calibri" pitchFamily="34" charset="0"/>
              </a:rPr>
              <a:t>تحقيق الأهداف، والمهمة </a:t>
            </a:r>
            <a:r>
              <a:rPr lang="ar-EG" sz="2000" dirty="0">
                <a:latin typeface="Calibri" pitchFamily="34" charset="0"/>
                <a:cs typeface="Calibri" pitchFamily="34" charset="0"/>
              </a:rPr>
              <a:t>الرئيسية </a:t>
            </a:r>
            <a:r>
              <a:rPr lang="ar-EG" sz="2000" dirty="0" smtClean="0">
                <a:latin typeface="Calibri" pitchFamily="34" charset="0"/>
                <a:cs typeface="Calibri" pitchFamily="34" charset="0"/>
              </a:rPr>
              <a:t>هي </a:t>
            </a:r>
            <a:r>
              <a:rPr lang="ar-EG" sz="2000" dirty="0">
                <a:latin typeface="Calibri" pitchFamily="34" charset="0"/>
                <a:cs typeface="Calibri" pitchFamily="34" charset="0"/>
              </a:rPr>
              <a:t>بناء نظام إدارة </a:t>
            </a:r>
            <a:r>
              <a:rPr lang="ar-EG" sz="2000" dirty="0" smtClean="0">
                <a:latin typeface="Calibri" pitchFamily="34" charset="0"/>
                <a:cs typeface="Calibri" pitchFamily="34" charset="0"/>
              </a:rPr>
              <a:t>الطاقة</a:t>
            </a:r>
            <a:endParaRPr lang="ar-EG" sz="2000" dirty="0">
              <a:latin typeface="Calibri" pitchFamily="34" charset="0"/>
              <a:cs typeface="Calibri" pitchFamily="34" charset="0"/>
            </a:endParaRPr>
          </a:p>
        </p:txBody>
      </p:sp>
    </p:spTree>
    <p:extLst>
      <p:ext uri="{BB962C8B-B14F-4D97-AF65-F5344CB8AC3E}">
        <p14:creationId xmlns:p14="http://schemas.microsoft.com/office/powerpoint/2010/main" val="860686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533400" y="2286000"/>
            <a:ext cx="8077200" cy="1846659"/>
          </a:xfrm>
          <a:prstGeom prst="rect">
            <a:avLst/>
          </a:prstGeom>
        </p:spPr>
        <p:txBody>
          <a:bodyPr vert="horz" wrap="square" lIns="0" tIns="0" rIns="0" bIns="0" rtlCol="0">
            <a:spAutoFit/>
          </a:bodyPr>
          <a:lstStyle/>
          <a:p>
            <a:pPr marL="12700" algn="ctr">
              <a:lnSpc>
                <a:spcPct val="100000"/>
              </a:lnSpc>
            </a:pPr>
            <a:r>
              <a:rPr lang="es-ES" sz="6000" b="1" spc="-25" dirty="0" err="1">
                <a:latin typeface="Calibri"/>
                <a:cs typeface="Calibri"/>
              </a:rPr>
              <a:t>Thank</a:t>
            </a:r>
            <a:r>
              <a:rPr lang="es-ES" sz="6000" b="1" spc="-25" dirty="0">
                <a:latin typeface="Calibri"/>
                <a:cs typeface="Calibri"/>
              </a:rPr>
              <a:t> </a:t>
            </a:r>
            <a:r>
              <a:rPr lang="es-ES" sz="6000" b="1" spc="-25" dirty="0" err="1">
                <a:latin typeface="Calibri"/>
                <a:cs typeface="Calibri"/>
              </a:rPr>
              <a:t>you</a:t>
            </a:r>
            <a:r>
              <a:rPr lang="es-ES" sz="6000" b="1" spc="-25" dirty="0">
                <a:latin typeface="Calibri"/>
                <a:cs typeface="Calibri"/>
              </a:rPr>
              <a:t> </a:t>
            </a:r>
            <a:r>
              <a:rPr lang="es-ES" sz="6000" b="1" spc="-25" dirty="0" err="1">
                <a:latin typeface="Calibri"/>
                <a:cs typeface="Calibri"/>
              </a:rPr>
              <a:t>for</a:t>
            </a:r>
            <a:r>
              <a:rPr lang="es-ES" sz="6000" b="1" spc="-25" dirty="0">
                <a:latin typeface="Calibri"/>
                <a:cs typeface="Calibri"/>
              </a:rPr>
              <a:t> </a:t>
            </a:r>
            <a:r>
              <a:rPr lang="es-ES" sz="6000" b="1" spc="-25" dirty="0" err="1">
                <a:latin typeface="Calibri"/>
                <a:cs typeface="Calibri"/>
              </a:rPr>
              <a:t>you</a:t>
            </a:r>
            <a:r>
              <a:rPr lang="es-ES" sz="6000" b="1" spc="-25" dirty="0">
                <a:latin typeface="Calibri"/>
                <a:cs typeface="Calibri"/>
              </a:rPr>
              <a:t> </a:t>
            </a:r>
            <a:r>
              <a:rPr lang="es-ES" sz="6000" b="1" spc="-25" dirty="0" err="1">
                <a:latin typeface="Calibri"/>
                <a:cs typeface="Calibri"/>
              </a:rPr>
              <a:t>attention</a:t>
            </a:r>
            <a:endParaRPr sz="6000" dirty="0">
              <a:latin typeface="Calibri"/>
              <a:cs typeface="Calibri"/>
            </a:endParaRPr>
          </a:p>
        </p:txBody>
      </p:sp>
      <p:sp>
        <p:nvSpPr>
          <p:cNvPr id="8" name="object 8"/>
          <p:cNvSpPr txBox="1">
            <a:spLocks noGrp="1"/>
          </p:cNvSpPr>
          <p:nvPr>
            <p:ph type="sldNum" sz="quarter" idx="7"/>
          </p:nvPr>
        </p:nvSpPr>
        <p:spPr>
          <a:xfrm>
            <a:off x="8610600" y="6589090"/>
            <a:ext cx="337820" cy="153888"/>
          </a:xfrm>
          <a:prstGeom prst="rect">
            <a:avLst/>
          </a:prstGeom>
        </p:spPr>
        <p:txBody>
          <a:bodyPr vert="horz" wrap="square" lIns="0" tIns="0" rIns="0" bIns="0" rtlCol="0">
            <a:spAutoFit/>
          </a:bodyPr>
          <a:lstStyle/>
          <a:p>
            <a:pPr marL="25400">
              <a:lnSpc>
                <a:spcPct val="100000"/>
              </a:lnSpc>
            </a:pPr>
            <a:fld id="{81D60167-4931-47E6-BA6A-407CBD079E47}" type="slidenum">
              <a:rPr spc="85" dirty="0"/>
              <a:pPr marL="25400">
                <a:lnSpc>
                  <a:spcPct val="100000"/>
                </a:lnSpc>
              </a:pPr>
              <a:t>30</a:t>
            </a:fld>
            <a:endParaRPr spc="85" dirty="0"/>
          </a:p>
        </p:txBody>
      </p:sp>
      <p:sp>
        <p:nvSpPr>
          <p:cNvPr id="13" name="Subtitle 4"/>
          <p:cNvSpPr txBox="1">
            <a:spLocks/>
          </p:cNvSpPr>
          <p:nvPr/>
        </p:nvSpPr>
        <p:spPr>
          <a:xfrm>
            <a:off x="2590800" y="4495800"/>
            <a:ext cx="4572000" cy="984885"/>
          </a:xfrm>
          <a:prstGeom prst="rect">
            <a:avLst/>
          </a:prstGeom>
        </p:spPr>
        <p:txBody>
          <a:bodyPr wrap="square" lIns="0" tIns="0" rIns="0" bIns="0">
            <a:spAutoFit/>
          </a:bodyPr>
          <a:lstStyle>
            <a:lvl1pPr marL="0">
              <a:defRPr sz="1800" b="0" i="0">
                <a:solidFill>
                  <a:schemeClr val="tx1"/>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defRPr/>
            </a:pPr>
            <a:r>
              <a:rPr lang="es-ES" sz="2000" i="1" kern="0" dirty="0" err="1">
                <a:solidFill>
                  <a:srgbClr val="002060"/>
                </a:solidFill>
                <a:latin typeface="Bookman Old Style" pitchFamily="18" charset="0"/>
              </a:rPr>
              <a:t>Contact</a:t>
            </a:r>
            <a:r>
              <a:rPr lang="es-ES" sz="2000" i="1" kern="0" dirty="0">
                <a:solidFill>
                  <a:srgbClr val="002060"/>
                </a:solidFill>
                <a:latin typeface="Bookman Old Style" pitchFamily="18" charset="0"/>
              </a:rPr>
              <a:t>: info@weset-project.eu</a:t>
            </a:r>
          </a:p>
          <a:p>
            <a:pPr>
              <a:defRPr/>
            </a:pPr>
            <a:r>
              <a:rPr lang="es-ES" sz="2000" i="1" kern="0" dirty="0">
                <a:solidFill>
                  <a:srgbClr val="002060"/>
                </a:solidFill>
                <a:latin typeface="Bookman Old Style" pitchFamily="18" charset="0"/>
              </a:rPr>
              <a:t>	  Fernando.Tadeo@uva.es</a:t>
            </a:r>
          </a:p>
          <a:p>
            <a:pPr>
              <a:buFont typeface="Arial" pitchFamily="34" charset="0"/>
              <a:buNone/>
              <a:defRPr/>
            </a:pPr>
            <a:endParaRPr lang="en-US" sz="2400" kern="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8975" cy="430887"/>
          </a:xfrm>
        </p:spPr>
        <p:txBody>
          <a:bodyPr/>
          <a:lstStyle/>
          <a:p>
            <a:pPr algn="ctr"/>
            <a:r>
              <a:rPr lang="en-US" sz="2800" dirty="0"/>
              <a:t>Energy Research Unit</a:t>
            </a:r>
          </a:p>
        </p:txBody>
      </p:sp>
      <p:sp>
        <p:nvSpPr>
          <p:cNvPr id="3" name="Text Placeholder 2"/>
          <p:cNvSpPr>
            <a:spLocks noGrp="1"/>
          </p:cNvSpPr>
          <p:nvPr>
            <p:ph type="body" idx="1"/>
          </p:nvPr>
        </p:nvSpPr>
        <p:spPr>
          <a:xfrm>
            <a:off x="304800" y="1143000"/>
            <a:ext cx="4724400" cy="4716676"/>
          </a:xfrm>
        </p:spPr>
        <p:txBody>
          <a:bodyPr wrap="square" lIns="91440" tIns="0" rIns="0" bIns="0">
            <a:spAutoFit/>
          </a:bodyPr>
          <a:lstStyle/>
          <a:p>
            <a:r>
              <a:rPr lang="en-US" b="1" dirty="0" smtClean="0"/>
              <a:t>    Activities</a:t>
            </a:r>
            <a:r>
              <a:rPr lang="en-US" b="1" dirty="0"/>
              <a:t>:</a:t>
            </a:r>
          </a:p>
          <a:p>
            <a:pPr marL="285750" indent="-285750">
              <a:buFontTx/>
              <a:buChar char="-"/>
            </a:pPr>
            <a:r>
              <a:rPr lang="en-US" dirty="0" smtClean="0"/>
              <a:t>The </a:t>
            </a:r>
            <a:r>
              <a:rPr lang="en-US" dirty="0"/>
              <a:t>establishment of an energy committee at the academy level</a:t>
            </a:r>
            <a:endParaRPr lang="ar-EG" dirty="0"/>
          </a:p>
          <a:p>
            <a:pPr marL="285750" indent="-285750">
              <a:buFontTx/>
              <a:buChar char="-"/>
            </a:pPr>
            <a:endParaRPr lang="ar-EG" sz="800" dirty="0"/>
          </a:p>
          <a:p>
            <a:pPr marL="285750" indent="-285750">
              <a:buFontTx/>
              <a:buChar char="-"/>
            </a:pPr>
            <a:r>
              <a:rPr lang="en-US" dirty="0" smtClean="0"/>
              <a:t>Conducting </a:t>
            </a:r>
            <a:r>
              <a:rPr lang="en-US" dirty="0"/>
              <a:t>the necessary studies for energy conservation in a number of </a:t>
            </a:r>
            <a:r>
              <a:rPr lang="ar-EG" dirty="0" smtClean="0"/>
              <a:t> </a:t>
            </a:r>
            <a:r>
              <a:rPr lang="en-US" dirty="0" smtClean="0"/>
              <a:t>buildings </a:t>
            </a:r>
            <a:r>
              <a:rPr lang="en-US" dirty="0"/>
              <a:t>in the Academy Via </a:t>
            </a:r>
            <a:r>
              <a:rPr lang="en-US" dirty="0" smtClean="0"/>
              <a:t>:</a:t>
            </a:r>
            <a:endParaRPr lang="ar-EG" dirty="0" smtClean="0"/>
          </a:p>
          <a:p>
            <a:pPr marL="285750" indent="-285750">
              <a:buFontTx/>
              <a:buChar char="-"/>
            </a:pPr>
            <a:endParaRPr lang="en-US" dirty="0"/>
          </a:p>
          <a:p>
            <a:r>
              <a:rPr lang="en-US" dirty="0" smtClean="0"/>
              <a:t>1- </a:t>
            </a:r>
            <a:r>
              <a:rPr lang="en-US" dirty="0"/>
              <a:t>Providing advice, conducting the necessary studies, and using LED technology.</a:t>
            </a:r>
          </a:p>
          <a:p>
            <a:r>
              <a:rPr lang="en-US" dirty="0" smtClean="0"/>
              <a:t>2- </a:t>
            </a:r>
            <a:r>
              <a:rPr lang="en-US" dirty="0"/>
              <a:t>Conducting the necessary studies for the use of solar PV cells in a number of </a:t>
            </a:r>
            <a:r>
              <a:rPr lang="ar-EG" dirty="0" smtClean="0"/>
              <a:t>  </a:t>
            </a:r>
            <a:r>
              <a:rPr lang="en-US" dirty="0" smtClean="0"/>
              <a:t>the </a:t>
            </a:r>
            <a:r>
              <a:rPr lang="en-US" dirty="0"/>
              <a:t>academy's headquarters</a:t>
            </a:r>
            <a:r>
              <a:rPr lang="en-US" dirty="0" smtClean="0"/>
              <a:t>.</a:t>
            </a:r>
            <a:endParaRPr lang="ar-EG" dirty="0" smtClean="0"/>
          </a:p>
          <a:p>
            <a:r>
              <a:rPr lang="en-US" dirty="0" smtClean="0"/>
              <a:t>3- Evaluating </a:t>
            </a:r>
            <a:r>
              <a:rPr lang="en-US" dirty="0"/>
              <a:t>a study presented on the use of solar heaters in hotel buildings at the </a:t>
            </a:r>
            <a:r>
              <a:rPr lang="en-US" dirty="0" smtClean="0"/>
              <a:t>Abu-Qir </a:t>
            </a:r>
            <a:r>
              <a:rPr lang="en-US" dirty="0"/>
              <a:t>site and providing advice </a:t>
            </a:r>
            <a:r>
              <a:rPr lang="en-US" dirty="0" smtClean="0"/>
              <a:t>.</a:t>
            </a:r>
            <a:endParaRPr lang="en-US" dirty="0"/>
          </a:p>
          <a:p>
            <a:endParaRPr lang="en-US" sz="1050" dirty="0"/>
          </a:p>
          <a:p>
            <a:r>
              <a:rPr lang="en-US" dirty="0"/>
              <a:t>4- Do necessary studies to </a:t>
            </a:r>
            <a:r>
              <a:rPr lang="en-US" dirty="0" smtClean="0"/>
              <a:t>monitor</a:t>
            </a:r>
            <a:r>
              <a:rPr lang="ar-EG" dirty="0" smtClean="0"/>
              <a:t> </a:t>
            </a:r>
            <a:r>
              <a:rPr lang="en-US" dirty="0" smtClean="0"/>
              <a:t>Loads</a:t>
            </a:r>
            <a:r>
              <a:rPr lang="ar-EG" dirty="0" smtClean="0"/>
              <a:t>.</a:t>
            </a:r>
            <a:endParaRPr lang="en-US" dirty="0"/>
          </a:p>
        </p:txBody>
      </p:sp>
      <p:sp>
        <p:nvSpPr>
          <p:cNvPr id="4" name="Slide Number Placeholder 3"/>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4</a:t>
            </a:fld>
            <a:endParaRPr lang="en-US" spc="85" dirty="0"/>
          </a:p>
        </p:txBody>
      </p:sp>
      <p:sp>
        <p:nvSpPr>
          <p:cNvPr id="5" name="Text Placeholder 2"/>
          <p:cNvSpPr txBox="1">
            <a:spLocks/>
          </p:cNvSpPr>
          <p:nvPr/>
        </p:nvSpPr>
        <p:spPr>
          <a:xfrm>
            <a:off x="4876800" y="1295400"/>
            <a:ext cx="3962400" cy="5463034"/>
          </a:xfrm>
          <a:prstGeom prst="rect">
            <a:avLst/>
          </a:prstGeom>
        </p:spPr>
        <p:txBody>
          <a:bodyPr wrap="square" lIns="91440" tIns="0" rIns="0" bIns="0">
            <a:spAutoFit/>
          </a:bodyPr>
          <a:lstStyle>
            <a:lvl1pPr marL="0">
              <a:defRPr sz="1800" b="0" i="0">
                <a:solidFill>
                  <a:schemeClr val="tx1"/>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r" rtl="1">
              <a:buFontTx/>
              <a:buChar char="-"/>
            </a:pPr>
            <a:r>
              <a:rPr lang="ar-EG" b="1" dirty="0" smtClean="0"/>
              <a:t>الانشطة:-</a:t>
            </a:r>
          </a:p>
          <a:p>
            <a:pPr marL="285750" indent="-285750" algn="r" rtl="1">
              <a:buFontTx/>
              <a:buChar char="-"/>
            </a:pPr>
            <a:endParaRPr lang="ar-EG" sz="1000" dirty="0"/>
          </a:p>
          <a:p>
            <a:pPr algn="r" rtl="1"/>
            <a:r>
              <a:rPr lang="ar-EG" dirty="0" smtClean="0"/>
              <a:t>- انشاء لجنة الطاقة علي مستوي الاكاديمية.</a:t>
            </a:r>
          </a:p>
          <a:p>
            <a:pPr marL="285750" indent="-285750" algn="r" rtl="1">
              <a:buFontTx/>
              <a:buChar char="-"/>
            </a:pPr>
            <a:endParaRPr lang="ar-EG" sz="1000" dirty="0"/>
          </a:p>
          <a:p>
            <a:pPr algn="r" rtl="1"/>
            <a:r>
              <a:rPr lang="en-US" dirty="0"/>
              <a:t>-</a:t>
            </a:r>
            <a:r>
              <a:rPr lang="ar-EG" dirty="0" smtClean="0"/>
              <a:t> </a:t>
            </a:r>
            <a:r>
              <a:rPr lang="ar-EG" dirty="0" smtClean="0"/>
              <a:t>اجراء عدد من الدراسات لترشيد الطاقة لعدد من المباني </a:t>
            </a:r>
            <a:r>
              <a:rPr lang="ar-EG" dirty="0" smtClean="0"/>
              <a:t>بالاكاديمية مثل:</a:t>
            </a:r>
            <a:endParaRPr lang="ar-EG" dirty="0" smtClean="0"/>
          </a:p>
          <a:p>
            <a:pPr marL="285750" indent="-285750" algn="r" rtl="1">
              <a:buFontTx/>
              <a:buChar char="-"/>
            </a:pPr>
            <a:endParaRPr lang="ar-EG" sz="1100" dirty="0"/>
          </a:p>
          <a:p>
            <a:pPr algn="r" rtl="1"/>
            <a:r>
              <a:rPr lang="ar-EG" dirty="0"/>
              <a:t>1</a:t>
            </a:r>
            <a:r>
              <a:rPr lang="ar-EG" dirty="0" smtClean="0"/>
              <a:t>-تقديم </a:t>
            </a:r>
            <a:r>
              <a:rPr lang="ar-EG" dirty="0" smtClean="0"/>
              <a:t>المشورة باستخدام حلول </a:t>
            </a:r>
            <a:r>
              <a:rPr lang="en-US" dirty="0" smtClean="0"/>
              <a:t>led</a:t>
            </a:r>
            <a:r>
              <a:rPr lang="ar-EG" dirty="0" smtClean="0"/>
              <a:t> واجراء الدراسات اللازمة</a:t>
            </a:r>
            <a:r>
              <a:rPr lang="ar-EG" dirty="0" smtClean="0"/>
              <a:t>.</a:t>
            </a:r>
            <a:endParaRPr lang="ar-EG" dirty="0" smtClean="0"/>
          </a:p>
          <a:p>
            <a:pPr marL="285750" indent="-285750" algn="r" rtl="1">
              <a:buFontTx/>
              <a:buChar char="-"/>
            </a:pPr>
            <a:endParaRPr lang="ar-EG" sz="1000" dirty="0" smtClean="0"/>
          </a:p>
          <a:p>
            <a:pPr algn="r" rtl="1"/>
            <a:r>
              <a:rPr lang="ar-EG" dirty="0" smtClean="0"/>
              <a:t>2-</a:t>
            </a:r>
            <a:r>
              <a:rPr lang="ar-EG" dirty="0" smtClean="0"/>
              <a:t>اجراء </a:t>
            </a:r>
            <a:r>
              <a:rPr lang="ar-EG" dirty="0"/>
              <a:t>الدراسات اللازمة </a:t>
            </a:r>
            <a:r>
              <a:rPr lang="ar-EG" dirty="0" smtClean="0"/>
              <a:t> لاستخدام انظمة الخلايا الشمسية </a:t>
            </a:r>
            <a:r>
              <a:rPr lang="en-US" dirty="0" smtClean="0"/>
              <a:t>PV </a:t>
            </a:r>
            <a:endParaRPr lang="ar-EG" dirty="0" smtClean="0"/>
          </a:p>
          <a:p>
            <a:pPr algn="r" rtl="1"/>
            <a:endParaRPr lang="ar-EG" sz="800" dirty="0" smtClean="0"/>
          </a:p>
          <a:p>
            <a:pPr algn="r" rtl="1"/>
            <a:r>
              <a:rPr lang="ar-EG" dirty="0" smtClean="0"/>
              <a:t>3-</a:t>
            </a:r>
            <a:r>
              <a:rPr lang="ar-EG" dirty="0"/>
              <a:t>تقييم دراسة مقدمة عن استخدام </a:t>
            </a:r>
            <a:r>
              <a:rPr lang="ar-EG" dirty="0" smtClean="0"/>
              <a:t>السخانات </a:t>
            </a:r>
            <a:r>
              <a:rPr lang="ar-EG" dirty="0"/>
              <a:t>الشمسية في مباني الفنادق </a:t>
            </a:r>
            <a:r>
              <a:rPr lang="ar-EG" dirty="0" smtClean="0"/>
              <a:t>بالاكاديمية</a:t>
            </a:r>
            <a:r>
              <a:rPr lang="en-US" dirty="0" smtClean="0"/>
              <a:t> </a:t>
            </a:r>
            <a:r>
              <a:rPr lang="ar-EG" dirty="0"/>
              <a:t>موقع أبو قير وتقديم النصائح والتوصيات</a:t>
            </a:r>
            <a:r>
              <a:rPr lang="en-US" dirty="0" smtClean="0"/>
              <a:t>.</a:t>
            </a:r>
            <a:endParaRPr lang="ar-EG" dirty="0" smtClean="0"/>
          </a:p>
          <a:p>
            <a:pPr algn="r" rtl="1"/>
            <a:endParaRPr lang="en-US" dirty="0"/>
          </a:p>
          <a:p>
            <a:pPr algn="r" rtl="1"/>
            <a:r>
              <a:rPr lang="ar-EG" dirty="0" smtClean="0"/>
              <a:t>4-</a:t>
            </a:r>
            <a:r>
              <a:rPr lang="ar-EG" dirty="0" smtClean="0"/>
              <a:t>عمل</a:t>
            </a:r>
            <a:r>
              <a:rPr lang="ar-EG" dirty="0" smtClean="0"/>
              <a:t> </a:t>
            </a:r>
            <a:r>
              <a:rPr lang="ar-EG" dirty="0" smtClean="0"/>
              <a:t>الدراسات الازمة </a:t>
            </a:r>
            <a:r>
              <a:rPr lang="ar-EG" dirty="0" smtClean="0"/>
              <a:t>لمراقبة </a:t>
            </a:r>
            <a:r>
              <a:rPr lang="ar-EG" dirty="0" smtClean="0"/>
              <a:t>في الاحمال.</a:t>
            </a:r>
          </a:p>
          <a:p>
            <a:pPr marL="285750" indent="-285750" algn="r" rtl="1">
              <a:buFontTx/>
              <a:buChar char="-"/>
            </a:pPr>
            <a:endParaRPr lang="en-US" dirty="0"/>
          </a:p>
        </p:txBody>
      </p:sp>
    </p:spTree>
    <p:extLst>
      <p:ext uri="{BB962C8B-B14F-4D97-AF65-F5344CB8AC3E}">
        <p14:creationId xmlns:p14="http://schemas.microsoft.com/office/powerpoint/2010/main" val="3203871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8975" cy="430887"/>
          </a:xfrm>
        </p:spPr>
        <p:txBody>
          <a:bodyPr/>
          <a:lstStyle/>
          <a:p>
            <a:pPr algn="ctr"/>
            <a:r>
              <a:rPr lang="en-US" sz="2800" dirty="0"/>
              <a:t>Energy Research Unit</a:t>
            </a:r>
          </a:p>
        </p:txBody>
      </p:sp>
      <p:sp>
        <p:nvSpPr>
          <p:cNvPr id="3" name="Text Placeholder 2"/>
          <p:cNvSpPr>
            <a:spLocks noGrp="1"/>
          </p:cNvSpPr>
          <p:nvPr>
            <p:ph type="body" idx="1"/>
          </p:nvPr>
        </p:nvSpPr>
        <p:spPr>
          <a:xfrm>
            <a:off x="304800" y="1143000"/>
            <a:ext cx="4267200" cy="4708981"/>
          </a:xfrm>
        </p:spPr>
        <p:txBody>
          <a:bodyPr wrap="square" lIns="91440" tIns="0" rIns="0" bIns="0">
            <a:spAutoFit/>
          </a:bodyPr>
          <a:lstStyle/>
          <a:p>
            <a:r>
              <a:rPr lang="en-US" b="1" dirty="0" smtClean="0"/>
              <a:t>    Activities</a:t>
            </a:r>
            <a:r>
              <a:rPr lang="en-US" b="1" dirty="0"/>
              <a:t>:</a:t>
            </a:r>
          </a:p>
          <a:p>
            <a:endParaRPr lang="ar-EG" dirty="0"/>
          </a:p>
          <a:p>
            <a:pPr marL="285750" indent="-285750" rtl="0">
              <a:buFontTx/>
              <a:buChar char="-"/>
            </a:pPr>
            <a:r>
              <a:rPr lang="en-US" dirty="0" smtClean="0"/>
              <a:t>Work </a:t>
            </a:r>
            <a:r>
              <a:rPr lang="en-US" dirty="0"/>
              <a:t>on the </a:t>
            </a:r>
            <a:r>
              <a:rPr lang="en-US" b="1" dirty="0"/>
              <a:t>Tempus</a:t>
            </a:r>
            <a:r>
              <a:rPr lang="en-US" dirty="0"/>
              <a:t> project funded by the European Union between the </a:t>
            </a:r>
            <a:r>
              <a:rPr lang="en-US" dirty="0" smtClean="0"/>
              <a:t>Academy </a:t>
            </a:r>
            <a:r>
              <a:rPr lang="en-US" dirty="0"/>
              <a:t>and some Egyptian and European colleges, and among the project’s </a:t>
            </a:r>
            <a:r>
              <a:rPr lang="ar-EG" dirty="0" smtClean="0"/>
              <a:t>:</a:t>
            </a:r>
          </a:p>
          <a:p>
            <a:pPr marL="285750" indent="-285750" rtl="0">
              <a:buFontTx/>
              <a:buChar char="-"/>
            </a:pPr>
            <a:endParaRPr lang="ar-EG" dirty="0" smtClean="0"/>
          </a:p>
          <a:p>
            <a:pPr rtl="0"/>
            <a:r>
              <a:rPr lang="en-US" dirty="0"/>
              <a:t>1- Establishing a house of expertise in the field of new and renewable energy to be the headquarters of the energy unit in the college.</a:t>
            </a:r>
          </a:p>
          <a:p>
            <a:pPr marL="285750" indent="-285750" rtl="0">
              <a:buFontTx/>
              <a:buChar char="-"/>
            </a:pPr>
            <a:endParaRPr lang="en-US" dirty="0"/>
          </a:p>
          <a:p>
            <a:pPr rtl="0"/>
            <a:r>
              <a:rPr lang="en-US" dirty="0"/>
              <a:t>2- Establishing a master's program in energy.</a:t>
            </a:r>
            <a:endParaRPr lang="en-US" dirty="0" smtClean="0"/>
          </a:p>
          <a:p>
            <a:pPr marL="285750" indent="-285750">
              <a:buFontTx/>
              <a:buChar char="-"/>
            </a:pPr>
            <a:endParaRPr lang="en-US" dirty="0"/>
          </a:p>
          <a:p>
            <a:pPr marL="285750" indent="-285750">
              <a:buFontTx/>
              <a:buChar char="-"/>
            </a:pPr>
            <a:endParaRPr lang="en-US" dirty="0"/>
          </a:p>
        </p:txBody>
      </p:sp>
      <p:sp>
        <p:nvSpPr>
          <p:cNvPr id="4" name="Slide Number Placeholder 3"/>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5</a:t>
            </a:fld>
            <a:endParaRPr lang="en-US" spc="85" dirty="0"/>
          </a:p>
        </p:txBody>
      </p:sp>
      <p:sp>
        <p:nvSpPr>
          <p:cNvPr id="5" name="Text Placeholder 2"/>
          <p:cNvSpPr txBox="1">
            <a:spLocks/>
          </p:cNvSpPr>
          <p:nvPr/>
        </p:nvSpPr>
        <p:spPr>
          <a:xfrm>
            <a:off x="4572000" y="1295400"/>
            <a:ext cx="4267200" cy="3108543"/>
          </a:xfrm>
          <a:prstGeom prst="rect">
            <a:avLst/>
          </a:prstGeom>
        </p:spPr>
        <p:txBody>
          <a:bodyPr wrap="square" lIns="91440" tIns="0" rIns="0" bIns="0">
            <a:spAutoFit/>
          </a:bodyPr>
          <a:lstStyle>
            <a:lvl1pPr marL="0">
              <a:defRPr sz="1800" b="0" i="0">
                <a:solidFill>
                  <a:schemeClr val="tx1"/>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rtl="1"/>
            <a:r>
              <a:rPr lang="ar-EG" b="1" dirty="0" smtClean="0"/>
              <a:t>    الانشطة:-</a:t>
            </a:r>
          </a:p>
          <a:p>
            <a:pPr marL="285750" indent="-285750" algn="r" rtl="1">
              <a:buFontTx/>
              <a:buChar char="-"/>
            </a:pPr>
            <a:endParaRPr lang="ar-EG" sz="1100" dirty="0" smtClean="0"/>
          </a:p>
          <a:p>
            <a:pPr marL="285750" indent="-285750" algn="r" rtl="1">
              <a:buFontTx/>
              <a:buChar char="-"/>
            </a:pPr>
            <a:r>
              <a:rPr lang="ar-EG" dirty="0"/>
              <a:t>العمل في </a:t>
            </a:r>
            <a:r>
              <a:rPr lang="ar-EG" dirty="0" smtClean="0"/>
              <a:t>مشروع</a:t>
            </a:r>
            <a:r>
              <a:rPr lang="en-US" dirty="0" smtClean="0"/>
              <a:t> Tempus </a:t>
            </a:r>
            <a:r>
              <a:rPr lang="ar-EG" dirty="0" smtClean="0"/>
              <a:t>الممول </a:t>
            </a:r>
            <a:r>
              <a:rPr lang="ar-EG" dirty="0"/>
              <a:t>من قبل الاتحاد الأوروبي </a:t>
            </a:r>
            <a:r>
              <a:rPr lang="ar-EG" dirty="0" smtClean="0"/>
              <a:t>بين</a:t>
            </a:r>
            <a:r>
              <a:rPr lang="en-US" dirty="0" smtClean="0"/>
              <a:t> </a:t>
            </a:r>
            <a:r>
              <a:rPr lang="ar-EG" dirty="0" smtClean="0"/>
              <a:t>الأكاديمية </a:t>
            </a:r>
            <a:r>
              <a:rPr lang="ar-EG" dirty="0"/>
              <a:t>وبعض الكليات المصرية والأوروبية ومن ضمن </a:t>
            </a:r>
            <a:r>
              <a:rPr lang="ar-EG" dirty="0" smtClean="0"/>
              <a:t>مشروعاتها</a:t>
            </a:r>
            <a:endParaRPr lang="en-US" dirty="0" smtClean="0"/>
          </a:p>
          <a:p>
            <a:pPr marL="285750" indent="-285750" algn="r" rtl="1">
              <a:buFontTx/>
              <a:buChar char="-"/>
            </a:pPr>
            <a:endParaRPr lang="en-US" sz="1100" dirty="0" smtClean="0"/>
          </a:p>
          <a:p>
            <a:pPr algn="r" rtl="1"/>
            <a:r>
              <a:rPr lang="ar-EG" dirty="0"/>
              <a:t>1- إنشاء بيت خبرة في مجال الطاقة الجديدة والمتجددة </a:t>
            </a:r>
            <a:r>
              <a:rPr lang="ar-EG" dirty="0" smtClean="0"/>
              <a:t>لتكون</a:t>
            </a:r>
            <a:r>
              <a:rPr lang="en-US" dirty="0" smtClean="0"/>
              <a:t> </a:t>
            </a:r>
            <a:r>
              <a:rPr lang="ar-EG" dirty="0" smtClean="0"/>
              <a:t>مقر </a:t>
            </a:r>
            <a:r>
              <a:rPr lang="ar-EG" dirty="0"/>
              <a:t>وحدة الطاقة بالكلية</a:t>
            </a:r>
            <a:r>
              <a:rPr lang="ar-EG" dirty="0" smtClean="0"/>
              <a:t>.</a:t>
            </a:r>
          </a:p>
          <a:p>
            <a:pPr algn="r" rtl="1"/>
            <a:endParaRPr lang="ar-EG" dirty="0"/>
          </a:p>
          <a:p>
            <a:pPr algn="r" rtl="1"/>
            <a:r>
              <a:rPr lang="ar-EG" dirty="0"/>
              <a:t>2- إنشاء برنامج ماجستير في الطاقة</a:t>
            </a:r>
            <a:r>
              <a:rPr lang="ar-EG" dirty="0" smtClean="0"/>
              <a:t>.</a:t>
            </a:r>
            <a:endParaRPr lang="en-US" dirty="0" smtClean="0"/>
          </a:p>
          <a:p>
            <a:pPr algn="r" rtl="1"/>
            <a:endParaRPr lang="ar-EG" b="1" dirty="0" smtClean="0"/>
          </a:p>
        </p:txBody>
      </p:sp>
    </p:spTree>
    <p:extLst>
      <p:ext uri="{BB962C8B-B14F-4D97-AF65-F5344CB8AC3E}">
        <p14:creationId xmlns:p14="http://schemas.microsoft.com/office/powerpoint/2010/main" val="3308801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95" y="697486"/>
            <a:ext cx="8641080" cy="430887"/>
          </a:xfrm>
        </p:spPr>
        <p:txBody>
          <a:bodyPr/>
          <a:lstStyle/>
          <a:p>
            <a:pPr algn="ctr"/>
            <a:r>
              <a:rPr lang="en-US" sz="2800" u="sng" dirty="0"/>
              <a:t>Energy Research </a:t>
            </a:r>
            <a:r>
              <a:rPr lang="en-US" sz="2800" u="sng" dirty="0" smtClean="0"/>
              <a:t>Unit</a:t>
            </a:r>
            <a:endParaRPr lang="en-US" sz="2800" dirty="0"/>
          </a:p>
        </p:txBody>
      </p:sp>
      <p:sp>
        <p:nvSpPr>
          <p:cNvPr id="3" name="Text Placeholder 2"/>
          <p:cNvSpPr>
            <a:spLocks noGrp="1"/>
          </p:cNvSpPr>
          <p:nvPr>
            <p:ph type="body" idx="1"/>
          </p:nvPr>
        </p:nvSpPr>
        <p:spPr>
          <a:xfrm>
            <a:off x="1068069" y="1717634"/>
            <a:ext cx="7007860" cy="492443"/>
          </a:xfrm>
        </p:spPr>
        <p:txBody>
          <a:bodyPr/>
          <a:lstStyle/>
          <a:p>
            <a:r>
              <a:rPr lang="en-US" sz="3200" b="1" u="sng" dirty="0"/>
              <a:t>-  (</a:t>
            </a:r>
            <a:r>
              <a:rPr lang="ar-EG" sz="3200" b="1" u="sng" dirty="0"/>
              <a:t> </a:t>
            </a:r>
            <a:r>
              <a:rPr lang="en-US" sz="3200" b="1" u="sng" dirty="0"/>
              <a:t> lab 501 )</a:t>
            </a:r>
            <a:endParaRPr lang="en-US" sz="3200" b="1" dirty="0"/>
          </a:p>
        </p:txBody>
      </p:sp>
      <p:sp>
        <p:nvSpPr>
          <p:cNvPr id="4" name="Slide Number Placeholder 3"/>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6</a:t>
            </a:fld>
            <a:endParaRPr lang="en-US" spc="85" dirty="0"/>
          </a:p>
        </p:txBody>
      </p:sp>
    </p:spTree>
    <p:extLst>
      <p:ext uri="{BB962C8B-B14F-4D97-AF65-F5344CB8AC3E}">
        <p14:creationId xmlns:p14="http://schemas.microsoft.com/office/powerpoint/2010/main" val="1779633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F8D5C3-AFF9-A94F-87D6-66D1351FF330}"/>
              </a:ext>
            </a:extLst>
          </p:cNvPr>
          <p:cNvSpPr>
            <a:spLocks noGrp="1"/>
          </p:cNvSpPr>
          <p:nvPr>
            <p:ph type="title"/>
          </p:nvPr>
        </p:nvSpPr>
        <p:spPr>
          <a:xfrm>
            <a:off x="876260" y="610765"/>
            <a:ext cx="7535478" cy="537138"/>
          </a:xfrm>
        </p:spPr>
        <p:txBody>
          <a:bodyPr/>
          <a:lstStyle/>
          <a:p>
            <a:r>
              <a:rPr lang="en-US" sz="2400"/>
              <a:t>WTF-B200 Wind Speed and Direction Anemometer</a:t>
            </a:r>
          </a:p>
        </p:txBody>
      </p:sp>
      <p:sp>
        <p:nvSpPr>
          <p:cNvPr id="3" name="Text Placeholder 2">
            <a:extLst>
              <a:ext uri="{FF2B5EF4-FFF2-40B4-BE49-F238E27FC236}">
                <a16:creationId xmlns="" xmlns:a16="http://schemas.microsoft.com/office/drawing/2014/main" id="{0268B332-616D-D847-983C-9AB366DECA22}"/>
              </a:ext>
            </a:extLst>
          </p:cNvPr>
          <p:cNvSpPr>
            <a:spLocks noGrp="1"/>
          </p:cNvSpPr>
          <p:nvPr>
            <p:ph type="body" idx="1"/>
          </p:nvPr>
        </p:nvSpPr>
        <p:spPr>
          <a:xfrm>
            <a:off x="587749" y="1234624"/>
            <a:ext cx="5037700" cy="2769989"/>
          </a:xfrm>
        </p:spPr>
        <p:txBody>
          <a:bodyPr/>
          <a:lstStyle/>
          <a:p>
            <a:r>
              <a:rPr lang="en-US"/>
              <a:t>- Whole set of WTF-B200 wind vane anemometer includes WTF-B200 display, WFS-1 wind speed </a:t>
            </a:r>
          </a:p>
          <a:p>
            <a:r>
              <a:rPr lang="en-US"/>
              <a:t>sensor, SC/FX wind direction sensor and cables.</a:t>
            </a:r>
          </a:p>
          <a:p>
            <a:r>
              <a:rPr lang="en-US"/>
              <a:t>Application</a:t>
            </a:r>
          </a:p>
          <a:p>
            <a:r>
              <a:rPr lang="en-US"/>
              <a:t>- Cranes</a:t>
            </a:r>
          </a:p>
          <a:p>
            <a:r>
              <a:rPr lang="en-US"/>
              <a:t>- Weather</a:t>
            </a:r>
          </a:p>
          <a:p>
            <a:r>
              <a:rPr lang="en-US"/>
              <a:t>- Agriculture</a:t>
            </a:r>
          </a:p>
          <a:p>
            <a:r>
              <a:rPr lang="en-US"/>
              <a:t>- Hydraulic and Hydroelectricity</a:t>
            </a:r>
          </a:p>
          <a:p>
            <a:r>
              <a:rPr lang="en-US"/>
              <a:t>- Construction</a:t>
            </a:r>
          </a:p>
          <a:p>
            <a:r>
              <a:rPr lang="en-US"/>
              <a:t>- Education</a:t>
            </a:r>
          </a:p>
        </p:txBody>
      </p:sp>
      <p:sp>
        <p:nvSpPr>
          <p:cNvPr id="4" name="Slide Number Placeholder 3">
            <a:extLst>
              <a:ext uri="{FF2B5EF4-FFF2-40B4-BE49-F238E27FC236}">
                <a16:creationId xmlns="" xmlns:a16="http://schemas.microsoft.com/office/drawing/2014/main" id="{EE36DED2-EB58-3C45-8E44-145846F5D397}"/>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7</a:t>
            </a:fld>
            <a:endParaRPr lang="en-US" spc="85" dirty="0"/>
          </a:p>
        </p:txBody>
      </p:sp>
      <p:pic>
        <p:nvPicPr>
          <p:cNvPr id="5" name="Picture 5">
            <a:extLst>
              <a:ext uri="{FF2B5EF4-FFF2-40B4-BE49-F238E27FC236}">
                <a16:creationId xmlns="" xmlns:a16="http://schemas.microsoft.com/office/drawing/2014/main" id="{501075E1-0433-B040-8AD2-AEB2DEC17BC3}"/>
              </a:ext>
            </a:extLst>
          </p:cNvPr>
          <p:cNvPicPr>
            <a:picLocks noChangeAspect="1"/>
          </p:cNvPicPr>
          <p:nvPr/>
        </p:nvPicPr>
        <p:blipFill rotWithShape="1">
          <a:blip r:embed="rId2">
            <a:extLst>
              <a:ext uri="{28A0092B-C50C-407E-A947-70E740481C1C}">
                <a14:useLocalDpi xmlns:a14="http://schemas.microsoft.com/office/drawing/2010/main" val="0"/>
              </a:ext>
            </a:extLst>
          </a:blip>
          <a:srcRect l="53926"/>
          <a:stretch/>
        </p:blipFill>
        <p:spPr>
          <a:xfrm>
            <a:off x="5403563" y="1332250"/>
            <a:ext cx="3332767" cy="2488016"/>
          </a:xfrm>
          <a:prstGeom prst="rect">
            <a:avLst/>
          </a:prstGeom>
        </p:spPr>
      </p:pic>
      <p:pic>
        <p:nvPicPr>
          <p:cNvPr id="6" name="Picture 6">
            <a:extLst>
              <a:ext uri="{FF2B5EF4-FFF2-40B4-BE49-F238E27FC236}">
                <a16:creationId xmlns="" xmlns:a16="http://schemas.microsoft.com/office/drawing/2014/main" id="{458417D1-515A-4B47-9CB8-BC540862F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811" y="3751982"/>
            <a:ext cx="5494962" cy="2837107"/>
          </a:xfrm>
          <a:prstGeom prst="rect">
            <a:avLst/>
          </a:prstGeom>
        </p:spPr>
      </p:pic>
    </p:spTree>
    <p:extLst>
      <p:ext uri="{BB962C8B-B14F-4D97-AF65-F5344CB8AC3E}">
        <p14:creationId xmlns:p14="http://schemas.microsoft.com/office/powerpoint/2010/main" val="3995818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C8E6EF48-DAEC-5846-B050-B01CB64CE220}"/>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8</a:t>
            </a:fld>
            <a:endParaRPr lang="en-US" spc="85" dirty="0"/>
          </a:p>
        </p:txBody>
      </p:sp>
      <p:sp>
        <p:nvSpPr>
          <p:cNvPr id="6" name="Title 1">
            <a:extLst>
              <a:ext uri="{FF2B5EF4-FFF2-40B4-BE49-F238E27FC236}">
                <a16:creationId xmlns="" xmlns:a16="http://schemas.microsoft.com/office/drawing/2014/main" id="{321F46B2-F058-4E46-8CBE-D25D4F951C8B}"/>
              </a:ext>
            </a:extLst>
          </p:cNvPr>
          <p:cNvSpPr txBox="1">
            <a:spLocks noGrp="1"/>
          </p:cNvSpPr>
          <p:nvPr>
            <p:ph type="title"/>
          </p:nvPr>
        </p:nvSpPr>
        <p:spPr>
          <a:xfrm>
            <a:off x="1292192" y="673063"/>
            <a:ext cx="7345436" cy="735335"/>
          </a:xfrm>
          <a:prstGeom prst="rect">
            <a:avLst/>
          </a:prstGeom>
        </p:spPr>
        <p:txBody>
          <a:bodyPr wrap="square" lIns="0" tIns="0" rIns="0" bIns="0">
            <a:spAutoFit/>
          </a:bodyPr>
          <a:lstStyle>
            <a:lvl1pPr>
              <a:defRPr sz="4100" b="1" i="0">
                <a:solidFill>
                  <a:srgbClr val="21798E"/>
                </a:solidFill>
                <a:latin typeface="Arial"/>
                <a:ea typeface="+mj-ea"/>
                <a:cs typeface="Arial"/>
              </a:defRPr>
            </a:lvl1pPr>
          </a:lstStyle>
          <a:p>
            <a:r>
              <a:rPr lang="en-US" sz="2400" kern="0">
                <a:solidFill>
                  <a:srgbClr val="C00000"/>
                </a:solidFill>
                <a:latin typeface="inherit"/>
                <a:hlinkClick r:id="rId2">
                  <a:extLst>
                    <a:ext uri="{A12FA001-AC4F-418D-AE19-62706E023703}">
                      <ahyp:hlinkClr xmlns="" xmlns:ahyp="http://schemas.microsoft.com/office/drawing/2018/hyperlinkcolor" val="tx"/>
                    </a:ext>
                  </a:extLst>
                </a:hlinkClick>
              </a:rPr>
              <a:t>WIND ENERGY MODULAR TRAINER </a:t>
            </a:r>
            <a:r>
              <a:rPr lang="en-US" sz="2400" kern="0">
                <a:solidFill>
                  <a:srgbClr val="C00000"/>
                </a:solidFill>
                <a:latin typeface="inherit"/>
                <a:hlinkClick r:id="rId2">
                  <a:extLst>
                    <a:ext uri="{A12FA001-AC4F-418D-AE19-62706E023703}">
                      <ahyp:hlinkClr xmlns="" xmlns:ahyp="http://schemas.microsoft.com/office/drawing/2018/hyperlinkcolor" val="tx"/>
                    </a:ext>
                  </a:extLst>
                </a:hlinkClick>
              </a:rPr>
              <a:t/>
            </a:r>
            <a:br>
              <a:rPr lang="en-US" sz="2400" kern="0">
                <a:solidFill>
                  <a:srgbClr val="C00000"/>
                </a:solidFill>
                <a:latin typeface="inherit"/>
                <a:hlinkClick r:id="rId2">
                  <a:extLst>
                    <a:ext uri="{A12FA001-AC4F-418D-AE19-62706E023703}">
                      <ahyp:hlinkClr xmlns="" xmlns:ahyp="http://schemas.microsoft.com/office/drawing/2018/hyperlinkcolor" val="tx"/>
                    </a:ext>
                  </a:extLst>
                </a:hlinkClick>
              </a:rPr>
            </a:br>
            <a:r>
              <a:rPr lang="en-US" sz="2400" kern="0">
                <a:solidFill>
                  <a:srgbClr val="C00000"/>
                </a:solidFill>
                <a:latin typeface="inherit"/>
                <a:hlinkClick r:id="rId2">
                  <a:extLst>
                    <a:ext uri="{A12FA001-AC4F-418D-AE19-62706E023703}">
                      <ahyp:hlinkClr xmlns="" xmlns:ahyp="http://schemas.microsoft.com/office/drawing/2018/hyperlinkcolor" val="tx"/>
                    </a:ext>
                  </a:extLst>
                </a:hlinkClick>
              </a:rPr>
              <a:t>WITH CONNECTION TO MAINS</a:t>
            </a:r>
            <a:endParaRPr lang="en-US" sz="2400" kern="0">
              <a:solidFill>
                <a:srgbClr val="C00000"/>
              </a:solidFill>
            </a:endParaRPr>
          </a:p>
        </p:txBody>
      </p:sp>
      <p:sp>
        <p:nvSpPr>
          <p:cNvPr id="8" name="Content Placeholder 8">
            <a:extLst>
              <a:ext uri="{FF2B5EF4-FFF2-40B4-BE49-F238E27FC236}">
                <a16:creationId xmlns="" xmlns:a16="http://schemas.microsoft.com/office/drawing/2014/main" id="{CAE7D6A3-94E9-F54E-8FA1-29985533F9F6}"/>
              </a:ext>
            </a:extLst>
          </p:cNvPr>
          <p:cNvSpPr txBox="1">
            <a:spLocks/>
          </p:cNvSpPr>
          <p:nvPr/>
        </p:nvSpPr>
        <p:spPr>
          <a:xfrm>
            <a:off x="407670" y="1577340"/>
            <a:ext cx="3695407" cy="408881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Tx/>
              <a:buChar char="-"/>
            </a:pPr>
            <a:r>
              <a:rPr lang="en-US" kern="0">
                <a:solidFill>
                  <a:srgbClr val="333333"/>
                </a:solidFill>
                <a:latin typeface="Helvetica Neue"/>
              </a:rPr>
              <a:t>Didactic system for the study of the generation of electric energy from a wind turbine and its inlet in the mains network.</a:t>
            </a:r>
            <a:r>
              <a:rPr lang="en-US" kern="0">
                <a:solidFill>
                  <a:sysClr val="windowText" lastClr="000000"/>
                </a:solidFill>
              </a:rPr>
              <a:t/>
            </a:r>
            <a:br>
              <a:rPr lang="en-US" kern="0">
                <a:solidFill>
                  <a:sysClr val="windowText" lastClr="000000"/>
                </a:solidFill>
              </a:rPr>
            </a:br>
            <a:endParaRPr lang="en-US" kern="0">
              <a:solidFill>
                <a:sysClr val="windowText" lastClr="000000"/>
              </a:solidFill>
            </a:endParaRPr>
          </a:p>
          <a:p>
            <a:pPr marL="285750" indent="-285750">
              <a:buFontTx/>
              <a:buChar char="-"/>
            </a:pPr>
            <a:r>
              <a:rPr lang="en-US" kern="0">
                <a:solidFill>
                  <a:sysClr val="windowText" lastClr="000000"/>
                </a:solidFill>
              </a:rPr>
              <a:t> </a:t>
            </a:r>
            <a:r>
              <a:rPr lang="en-US" kern="0">
                <a:solidFill>
                  <a:srgbClr val="333333"/>
                </a:solidFill>
                <a:latin typeface="Helvetica Neue"/>
              </a:rPr>
              <a:t>The device includes a stepper motor kit to drive the wind generator in absence of wind.</a:t>
            </a:r>
          </a:p>
          <a:p>
            <a:endParaRPr lang="en-US" kern="0">
              <a:solidFill>
                <a:srgbClr val="333333"/>
              </a:solidFill>
              <a:latin typeface="Helvetica Neue"/>
            </a:endParaRPr>
          </a:p>
          <a:p>
            <a:pPr marL="285750" indent="-285750">
              <a:buFontTx/>
              <a:buChar char="-"/>
            </a:pPr>
            <a:r>
              <a:rPr lang="en-US" kern="0">
                <a:solidFill>
                  <a:sysClr val="windowText" lastClr="000000"/>
                </a:solidFill>
              </a:rPr>
              <a:t> </a:t>
            </a:r>
            <a:r>
              <a:rPr lang="en-US" kern="0">
                <a:solidFill>
                  <a:srgbClr val="333333"/>
                </a:solidFill>
                <a:latin typeface="Helvetica Neue"/>
              </a:rPr>
              <a:t>Complete with connecting cables, experiment manual and software for data acquisition and processing.</a:t>
            </a:r>
          </a:p>
        </p:txBody>
      </p:sp>
      <p:pic>
        <p:nvPicPr>
          <p:cNvPr id="9" name="Picture 9">
            <a:extLst>
              <a:ext uri="{FF2B5EF4-FFF2-40B4-BE49-F238E27FC236}">
                <a16:creationId xmlns="" xmlns:a16="http://schemas.microsoft.com/office/drawing/2014/main" id="{ED584882-5F45-044F-9CD4-7118CB146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672" y="1577340"/>
            <a:ext cx="4756748" cy="3518942"/>
          </a:xfrm>
          <a:prstGeom prst="rect">
            <a:avLst/>
          </a:prstGeom>
        </p:spPr>
      </p:pic>
    </p:spTree>
    <p:extLst>
      <p:ext uri="{BB962C8B-B14F-4D97-AF65-F5344CB8AC3E}">
        <p14:creationId xmlns:p14="http://schemas.microsoft.com/office/powerpoint/2010/main" val="4070951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53CD534A-59BE-4646-AE69-1D5CB39285BD}"/>
              </a:ext>
            </a:extLst>
          </p:cNvPr>
          <p:cNvSpPr>
            <a:spLocks noGrp="1"/>
          </p:cNvSpPr>
          <p:nvPr>
            <p:ph type="sldNum" sz="quarter" idx="7"/>
          </p:nvPr>
        </p:nvSpPr>
        <p:spPr/>
        <p:txBody>
          <a:bodyPr/>
          <a:lstStyle/>
          <a:p>
            <a:pPr marL="105410">
              <a:lnSpc>
                <a:spcPct val="100000"/>
              </a:lnSpc>
            </a:pPr>
            <a:fld id="{81D60167-4931-47E6-BA6A-407CBD079E47}" type="slidenum">
              <a:rPr lang="en-US" spc="85" smtClean="0"/>
              <a:pPr marL="105410">
                <a:lnSpc>
                  <a:spcPct val="100000"/>
                </a:lnSpc>
              </a:pPr>
              <a:t>9</a:t>
            </a:fld>
            <a:endParaRPr lang="en-US" spc="85" dirty="0"/>
          </a:p>
        </p:txBody>
      </p:sp>
      <p:sp>
        <p:nvSpPr>
          <p:cNvPr id="6" name="Title 1">
            <a:extLst>
              <a:ext uri="{FF2B5EF4-FFF2-40B4-BE49-F238E27FC236}">
                <a16:creationId xmlns="" xmlns:a16="http://schemas.microsoft.com/office/drawing/2014/main" id="{3696CA67-C800-6248-813B-DED116B90B19}"/>
              </a:ext>
            </a:extLst>
          </p:cNvPr>
          <p:cNvSpPr txBox="1">
            <a:spLocks noGrp="1"/>
          </p:cNvSpPr>
          <p:nvPr>
            <p:ph type="title"/>
          </p:nvPr>
        </p:nvSpPr>
        <p:spPr>
          <a:xfrm>
            <a:off x="508154" y="564269"/>
            <a:ext cx="5435445" cy="738664"/>
          </a:xfrm>
          <a:prstGeom prst="rect">
            <a:avLst/>
          </a:prstGeom>
        </p:spPr>
        <p:txBody>
          <a:bodyPr wrap="square" lIns="0" tIns="0" rIns="0" bIns="0">
            <a:spAutoFit/>
          </a:bodyPr>
          <a:lstStyle>
            <a:lvl1pPr>
              <a:defRPr sz="4100" b="1" i="0">
                <a:solidFill>
                  <a:srgbClr val="21798E"/>
                </a:solidFill>
                <a:latin typeface="Arial"/>
                <a:ea typeface="+mj-ea"/>
                <a:cs typeface="Arial"/>
              </a:defRPr>
            </a:lvl1pPr>
          </a:lstStyle>
          <a:p>
            <a:r>
              <a:rPr lang="en-US" sz="2400" kern="0" dirty="0">
                <a:solidFill>
                  <a:schemeClr val="accent1"/>
                </a:solidFill>
                <a:latin typeface="inherit"/>
                <a:hlinkClick r:id="rId2">
                  <a:extLst>
                    <a:ext uri="{A12FA001-AC4F-418D-AE19-62706E023703}">
                      <ahyp:hlinkClr xmlns="" xmlns:ahyp="http://schemas.microsoft.com/office/drawing/2018/hyperlinkcolor" val="tx"/>
                    </a:ext>
                  </a:extLst>
                </a:hlinkClick>
              </a:rPr>
              <a:t>WIND ENERGY MODULAR TRAINER </a:t>
            </a:r>
            <a:r>
              <a:rPr lang="en-US" sz="2400" kern="0" dirty="0">
                <a:solidFill>
                  <a:schemeClr val="accent1"/>
                </a:solidFill>
                <a:latin typeface="inherit"/>
                <a:hlinkClick r:id="rId2">
                  <a:extLst>
                    <a:ext uri="{A12FA001-AC4F-418D-AE19-62706E023703}">
                      <ahyp:hlinkClr xmlns="" xmlns:ahyp="http://schemas.microsoft.com/office/drawing/2018/hyperlinkcolor" val="tx"/>
                    </a:ext>
                  </a:extLst>
                </a:hlinkClick>
              </a:rPr>
              <a:t/>
            </a:r>
            <a:br>
              <a:rPr lang="en-US" sz="2400" kern="0" dirty="0">
                <a:solidFill>
                  <a:schemeClr val="accent1"/>
                </a:solidFill>
                <a:latin typeface="inherit"/>
                <a:hlinkClick r:id="rId2">
                  <a:extLst>
                    <a:ext uri="{A12FA001-AC4F-418D-AE19-62706E023703}">
                      <ahyp:hlinkClr xmlns="" xmlns:ahyp="http://schemas.microsoft.com/office/drawing/2018/hyperlinkcolor" val="tx"/>
                    </a:ext>
                  </a:extLst>
                </a:hlinkClick>
              </a:rPr>
            </a:br>
            <a:r>
              <a:rPr lang="en-US" sz="2400" kern="0" dirty="0">
                <a:solidFill>
                  <a:schemeClr val="accent1"/>
                </a:solidFill>
                <a:latin typeface="inherit"/>
                <a:hlinkClick r:id="rId2">
                  <a:extLst>
                    <a:ext uri="{A12FA001-AC4F-418D-AE19-62706E023703}">
                      <ahyp:hlinkClr xmlns="" xmlns:ahyp="http://schemas.microsoft.com/office/drawing/2018/hyperlinkcolor" val="tx"/>
                    </a:ext>
                  </a:extLst>
                </a:hlinkClick>
              </a:rPr>
              <a:t>WITH CONNECTION TO MAINS</a:t>
            </a:r>
            <a:endParaRPr lang="en-US" sz="2400" kern="0" dirty="0">
              <a:solidFill>
                <a:schemeClr val="accent1"/>
              </a:solidFill>
            </a:endParaRPr>
          </a:p>
        </p:txBody>
      </p:sp>
      <p:sp>
        <p:nvSpPr>
          <p:cNvPr id="8" name="Content Placeholder 9">
            <a:extLst>
              <a:ext uri="{FF2B5EF4-FFF2-40B4-BE49-F238E27FC236}">
                <a16:creationId xmlns="" xmlns:a16="http://schemas.microsoft.com/office/drawing/2014/main" id="{5F017330-7E7C-5948-924A-4882D9919C1B}"/>
              </a:ext>
            </a:extLst>
          </p:cNvPr>
          <p:cNvSpPr txBox="1">
            <a:spLocks/>
          </p:cNvSpPr>
          <p:nvPr/>
        </p:nvSpPr>
        <p:spPr>
          <a:xfrm>
            <a:off x="412425" y="1479318"/>
            <a:ext cx="4354146" cy="468119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a:solidFill>
                  <a:sysClr val="windowText" lastClr="000000"/>
                </a:solidFill>
              </a:rPr>
              <a:t>TECHNICAL SPECIFICATIONS</a:t>
            </a:r>
          </a:p>
          <a:p>
            <a:r>
              <a:rPr lang="en-US" kern="0" dirty="0">
                <a:solidFill>
                  <a:sysClr val="windowText" lastClr="000000"/>
                </a:solidFill>
              </a:rPr>
              <a:t>- A wind turbine, 400W, 12Vac.</a:t>
            </a:r>
          </a:p>
          <a:p>
            <a:r>
              <a:rPr lang="en-US" kern="0" dirty="0">
                <a:solidFill>
                  <a:sysClr val="windowText" lastClr="000000"/>
                </a:solidFill>
              </a:rPr>
              <a:t>- Anemometer and wind direction sensor mounted on a stand.</a:t>
            </a:r>
          </a:p>
          <a:p>
            <a:r>
              <a:rPr lang="en-US" kern="0" dirty="0">
                <a:solidFill>
                  <a:sysClr val="windowText" lastClr="000000"/>
                </a:solidFill>
              </a:rPr>
              <a:t>- A supporting frame for the modules.</a:t>
            </a:r>
          </a:p>
          <a:p>
            <a:r>
              <a:rPr lang="en-US" kern="0" dirty="0">
                <a:solidFill>
                  <a:sysClr val="windowText" lastClr="000000"/>
                </a:solidFill>
              </a:rPr>
              <a:t>- A braking resistance, 250 W, 3 Ohm.</a:t>
            </a:r>
          </a:p>
          <a:p>
            <a:r>
              <a:rPr lang="en-US" kern="0" dirty="0">
                <a:solidFill>
                  <a:sysClr val="windowText" lastClr="000000"/>
                </a:solidFill>
              </a:rPr>
              <a:t>- A load module. It includes two mains voltage </a:t>
            </a:r>
          </a:p>
          <a:p>
            <a:r>
              <a:rPr lang="en-US" kern="0" dirty="0">
                <a:solidFill>
                  <a:sysClr val="windowText" lastClr="000000"/>
                </a:solidFill>
              </a:rPr>
              <a:t>lamps, dichroic 35W and LED 3W, with  independent switches.</a:t>
            </a:r>
          </a:p>
          <a:p>
            <a:r>
              <a:rPr lang="en-US" kern="0" dirty="0">
                <a:solidFill>
                  <a:sysClr val="windowText" lastClr="000000"/>
                </a:solidFill>
              </a:rPr>
              <a:t>- A module for the measurement of: wind speed (m/s), wind direction (degrees), current up to 30V, ± 15A (two dc ammeters), voltage up to 30V and power up to 1000W.</a:t>
            </a:r>
          </a:p>
          <a:p>
            <a:r>
              <a:rPr lang="en-US" kern="0" dirty="0">
                <a:solidFill>
                  <a:sysClr val="windowText" lastClr="000000"/>
                </a:solidFill>
              </a:rPr>
              <a:t>- Grid tie inverter.</a:t>
            </a:r>
          </a:p>
          <a:p>
            <a:r>
              <a:rPr lang="en-US" kern="0" dirty="0">
                <a:solidFill>
                  <a:sysClr val="windowText" lastClr="000000"/>
                </a:solidFill>
              </a:rPr>
              <a:t>- An energy measurement module.</a:t>
            </a:r>
          </a:p>
        </p:txBody>
      </p:sp>
      <p:sp>
        <p:nvSpPr>
          <p:cNvPr id="10" name="Content Placeholder 9">
            <a:extLst>
              <a:ext uri="{FF2B5EF4-FFF2-40B4-BE49-F238E27FC236}">
                <a16:creationId xmlns="" xmlns:a16="http://schemas.microsoft.com/office/drawing/2014/main" id="{B132FE01-7C6A-8146-81C6-F63137BDBA4E}"/>
              </a:ext>
            </a:extLst>
          </p:cNvPr>
          <p:cNvSpPr txBox="1">
            <a:spLocks/>
          </p:cNvSpPr>
          <p:nvPr/>
        </p:nvSpPr>
        <p:spPr>
          <a:xfrm>
            <a:off x="4988941" y="4419600"/>
            <a:ext cx="3929223" cy="1661993"/>
          </a:xfrm>
          <a:prstGeom prst="rect">
            <a:avLst/>
          </a:prstGeom>
        </p:spPr>
        <p:txBody>
          <a:bodyPr wrap="square" lIns="0" tIns="0" rIns="0" bIns="0">
            <a:spAutoFit/>
          </a:bodyPr>
          <a:lstStyle>
            <a:lvl1pPr marL="0">
              <a:defRPr sz="1800" b="0" i="0">
                <a:solidFill>
                  <a:schemeClr val="tx1"/>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 A differential magneto-thermal switch.</a:t>
            </a:r>
          </a:p>
          <a:p>
            <a:r>
              <a:rPr lang="en-US" kern="0" dirty="0"/>
              <a:t>- A network distributor.</a:t>
            </a:r>
          </a:p>
          <a:p>
            <a:r>
              <a:rPr lang="en-US" kern="0" dirty="0"/>
              <a:t>- A motor kit for driving the wind turbine, composed of a stepper motor and a 300 W power supply.</a:t>
            </a:r>
          </a:p>
        </p:txBody>
      </p:sp>
      <p:pic>
        <p:nvPicPr>
          <p:cNvPr id="12" name="Picture 9">
            <a:extLst>
              <a:ext uri="{FF2B5EF4-FFF2-40B4-BE49-F238E27FC236}">
                <a16:creationId xmlns="" xmlns:a16="http://schemas.microsoft.com/office/drawing/2014/main" id="{13444516-CEF0-5342-97A3-86EAE1202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8941" y="1468529"/>
            <a:ext cx="3723484" cy="2936846"/>
          </a:xfrm>
          <a:prstGeom prst="rect">
            <a:avLst/>
          </a:prstGeom>
        </p:spPr>
      </p:pic>
    </p:spTree>
    <p:extLst>
      <p:ext uri="{BB962C8B-B14F-4D97-AF65-F5344CB8AC3E}">
        <p14:creationId xmlns:p14="http://schemas.microsoft.com/office/powerpoint/2010/main" val="1963051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11579</TotalTime>
  <Words>2698</Words>
  <Application>Microsoft Office PowerPoint</Application>
  <PresentationFormat>On-screen Show (4:3)</PresentationFormat>
  <Paragraphs>350</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Energy Research Unit</vt:lpstr>
      <vt:lpstr>Energy Research Unit</vt:lpstr>
      <vt:lpstr>Energy Research Unit</vt:lpstr>
      <vt:lpstr>Energy Research Unit</vt:lpstr>
      <vt:lpstr>Energy Research Unit</vt:lpstr>
      <vt:lpstr>Energy Research Unit</vt:lpstr>
      <vt:lpstr>WTF-B200 Wind Speed and Direction Anemometer</vt:lpstr>
      <vt:lpstr>WIND ENERGY MODULAR TRAINER  WITH CONNECTION TO MAINS</vt:lpstr>
      <vt:lpstr>WIND ENERGY MODULAR TRAINER  WITH CONNECTION TO MAINS</vt:lpstr>
      <vt:lpstr>HyDrive Electric Hybrid Vehicle Trainer.  (HELIOCENTRIS)</vt:lpstr>
      <vt:lpstr>HyDrive Electric Hybrid Vehicle Trainer.  (HELIOCENTRIS)</vt:lpstr>
      <vt:lpstr>PLANT FOR THE PRODUCTION OF BIODIESEL</vt:lpstr>
      <vt:lpstr>PLANT FOR THE PRODUCTION OF BIODIESEL</vt:lpstr>
      <vt:lpstr>Computer Controlled Thermal Solar Energy Unit, with SCADA</vt:lpstr>
      <vt:lpstr>Computer Controlled Thermal Solar Energy Unit, with SCADA</vt:lpstr>
      <vt:lpstr>Air-handling units</vt:lpstr>
      <vt:lpstr>Air-handling units solutions </vt:lpstr>
      <vt:lpstr>* Precision weather station VANTAGE PRO 2. (DAVIS) * ETL3000/ETLONE Multi-Component Air Quality Monitor.</vt:lpstr>
      <vt:lpstr>48.4 kW Solar Power Plant (On-Grid) with Weather Station. (ABB)</vt:lpstr>
      <vt:lpstr>48.4 kW Solar Power Plant (On-Grid) with Weather Station. (ABB)</vt:lpstr>
      <vt:lpstr>48.4 kW Solar Power Plant (On-Grid) with Weather Station. (ABB)</vt:lpstr>
      <vt:lpstr>Hybrid 10 kW PV Inverter. (InfiniSolar)</vt:lpstr>
      <vt:lpstr>Training courses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Alvaro</dc:creator>
  <cp:lastModifiedBy>mk</cp:lastModifiedBy>
  <cp:revision>403</cp:revision>
  <dcterms:created xsi:type="dcterms:W3CDTF">2014-08-07T16:37:55Z</dcterms:created>
  <dcterms:modified xsi:type="dcterms:W3CDTF">2020-11-15T08:22:02Z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2013-06-20T00:00:00Z</vt:filetime>
  </property>
  <property fmtid="{D5CDD505-2E9C-101B-9397-08002B2CF9AE}" pid="3" name="LastSaved">
    <vt:filetime>2014-08-07T00:00:00Z</vt:filetime>
  </property>
</Properties>
</file>